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312" r:id="rId3"/>
    <p:sldId id="315" r:id="rId4"/>
    <p:sldId id="321" r:id="rId5"/>
    <p:sldId id="320" r:id="rId6"/>
    <p:sldId id="322" r:id="rId7"/>
    <p:sldId id="323" r:id="rId8"/>
    <p:sldId id="324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 snapToGrid="0" snapToObjects="1">
      <p:cViewPr varScale="1">
        <p:scale>
          <a:sx n="105" d="100"/>
          <a:sy n="105" d="100"/>
        </p:scale>
        <p:origin x="-1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5" d="100"/>
        <a:sy n="1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684CE-122A-B24C-85F3-38C94467E3B4}" type="doc">
      <dgm:prSet loTypeId="urn:microsoft.com/office/officeart/2005/8/layout/cycle7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1DA18E-2BE3-8142-BE0B-5E9DFEA152D1}">
      <dgm:prSet phldrT="[Text]"/>
      <dgm:spPr/>
      <dgm:t>
        <a:bodyPr/>
        <a:lstStyle/>
        <a:p>
          <a:r>
            <a:rPr lang="en-US" dirty="0" smtClean="0"/>
            <a:t>Platform</a:t>
          </a:r>
          <a:endParaRPr lang="en-US" dirty="0"/>
        </a:p>
      </dgm:t>
    </dgm:pt>
    <dgm:pt modelId="{78AF7B50-2FF3-BE41-9F23-C0C77777EFA3}" type="parTrans" cxnId="{719AEC61-B347-9647-8C68-A702892005B1}">
      <dgm:prSet/>
      <dgm:spPr/>
      <dgm:t>
        <a:bodyPr/>
        <a:lstStyle/>
        <a:p>
          <a:endParaRPr lang="en-US"/>
        </a:p>
      </dgm:t>
    </dgm:pt>
    <dgm:pt modelId="{FDC8FE9B-CE8C-E04A-AC5D-74575578A9CC}" type="sibTrans" cxnId="{719AEC61-B347-9647-8C68-A702892005B1}">
      <dgm:prSet/>
      <dgm:spPr/>
      <dgm:t>
        <a:bodyPr/>
        <a:lstStyle/>
        <a:p>
          <a:endParaRPr lang="en-US"/>
        </a:p>
      </dgm:t>
    </dgm:pt>
    <dgm:pt modelId="{DAEC358F-3D96-A445-9D29-86E5F21BE09E}">
      <dgm:prSet phldrT="[Text]"/>
      <dgm:spPr/>
      <dgm:t>
        <a:bodyPr/>
        <a:lstStyle/>
        <a:p>
          <a:r>
            <a:rPr lang="en-US" dirty="0" smtClean="0"/>
            <a:t>Worker</a:t>
          </a:r>
          <a:endParaRPr lang="en-US" dirty="0"/>
        </a:p>
      </dgm:t>
    </dgm:pt>
    <dgm:pt modelId="{185076BA-8855-2E4D-BD68-77EBD88D5683}" type="parTrans" cxnId="{C99D1E42-6D6B-7C4E-8A1D-4CA8127F50AB}">
      <dgm:prSet/>
      <dgm:spPr/>
      <dgm:t>
        <a:bodyPr/>
        <a:lstStyle/>
        <a:p>
          <a:endParaRPr lang="en-US"/>
        </a:p>
      </dgm:t>
    </dgm:pt>
    <dgm:pt modelId="{E3642102-46A2-B341-9475-AD2EF17D1C21}" type="sibTrans" cxnId="{C99D1E42-6D6B-7C4E-8A1D-4CA8127F50AB}">
      <dgm:prSet/>
      <dgm:spPr/>
      <dgm:t>
        <a:bodyPr/>
        <a:lstStyle/>
        <a:p>
          <a:endParaRPr lang="en-US"/>
        </a:p>
      </dgm:t>
    </dgm:pt>
    <dgm:pt modelId="{9509B0E4-BBA1-3047-9538-984BB65C8682}">
      <dgm:prSet phldrT="[Text]"/>
      <dgm:spPr/>
      <dgm:t>
        <a:bodyPr/>
        <a:lstStyle/>
        <a:p>
          <a:r>
            <a:rPr lang="en-US" dirty="0" smtClean="0"/>
            <a:t>Requester</a:t>
          </a:r>
          <a:endParaRPr lang="en-US" dirty="0"/>
        </a:p>
      </dgm:t>
    </dgm:pt>
    <dgm:pt modelId="{5A32DB16-4983-B744-BF19-93A14C80F758}" type="parTrans" cxnId="{DE482AF5-79FB-D241-933B-5015E91551B8}">
      <dgm:prSet/>
      <dgm:spPr/>
      <dgm:t>
        <a:bodyPr/>
        <a:lstStyle/>
        <a:p>
          <a:endParaRPr lang="en-US"/>
        </a:p>
      </dgm:t>
    </dgm:pt>
    <dgm:pt modelId="{A8B75DA4-A5A9-2641-ACC1-3BA8D84DF200}" type="sibTrans" cxnId="{DE482AF5-79FB-D241-933B-5015E91551B8}">
      <dgm:prSet/>
      <dgm:spPr/>
      <dgm:t>
        <a:bodyPr/>
        <a:lstStyle/>
        <a:p>
          <a:endParaRPr lang="en-US"/>
        </a:p>
      </dgm:t>
    </dgm:pt>
    <dgm:pt modelId="{AFF907DF-DED6-384C-A77B-6569E967333A}" type="pres">
      <dgm:prSet presAssocID="{D47684CE-122A-B24C-85F3-38C94467E3B4}" presName="Name0" presStyleCnt="0">
        <dgm:presLayoutVars>
          <dgm:dir/>
          <dgm:resizeHandles val="exact"/>
        </dgm:presLayoutVars>
      </dgm:prSet>
      <dgm:spPr/>
    </dgm:pt>
    <dgm:pt modelId="{E28469B5-B944-7743-A843-3062EAB0AB8B}" type="pres">
      <dgm:prSet presAssocID="{1F1DA18E-2BE3-8142-BE0B-5E9DFEA152D1}" presName="node" presStyleLbl="node1" presStyleIdx="0" presStyleCnt="3">
        <dgm:presLayoutVars>
          <dgm:bulletEnabled val="1"/>
        </dgm:presLayoutVars>
      </dgm:prSet>
      <dgm:spPr/>
    </dgm:pt>
    <dgm:pt modelId="{A4DA3619-3487-F148-9468-014698AF7162}" type="pres">
      <dgm:prSet presAssocID="{FDC8FE9B-CE8C-E04A-AC5D-74575578A9CC}" presName="sibTrans" presStyleLbl="sibTrans2D1" presStyleIdx="0" presStyleCnt="3"/>
      <dgm:spPr/>
    </dgm:pt>
    <dgm:pt modelId="{9E9C5341-463D-F742-A042-83FC0D51F543}" type="pres">
      <dgm:prSet presAssocID="{FDC8FE9B-CE8C-E04A-AC5D-74575578A9CC}" presName="connectorText" presStyleLbl="sibTrans2D1" presStyleIdx="0" presStyleCnt="3"/>
      <dgm:spPr/>
    </dgm:pt>
    <dgm:pt modelId="{6D113AAE-7C10-A44B-A4E6-2B86E46634D3}" type="pres">
      <dgm:prSet presAssocID="{DAEC358F-3D96-A445-9D29-86E5F21BE09E}" presName="node" presStyleLbl="node1" presStyleIdx="1" presStyleCnt="3">
        <dgm:presLayoutVars>
          <dgm:bulletEnabled val="1"/>
        </dgm:presLayoutVars>
      </dgm:prSet>
      <dgm:spPr/>
    </dgm:pt>
    <dgm:pt modelId="{CA4E126F-C01C-5947-AC7F-32D3DF353472}" type="pres">
      <dgm:prSet presAssocID="{E3642102-46A2-B341-9475-AD2EF17D1C21}" presName="sibTrans" presStyleLbl="sibTrans2D1" presStyleIdx="1" presStyleCnt="3"/>
      <dgm:spPr/>
    </dgm:pt>
    <dgm:pt modelId="{E73AA7FA-C9C5-D844-B587-0925D148ADF9}" type="pres">
      <dgm:prSet presAssocID="{E3642102-46A2-B341-9475-AD2EF17D1C21}" presName="connectorText" presStyleLbl="sibTrans2D1" presStyleIdx="1" presStyleCnt="3"/>
      <dgm:spPr/>
    </dgm:pt>
    <dgm:pt modelId="{8431EA28-BF93-6B45-8173-BB811607C841}" type="pres">
      <dgm:prSet presAssocID="{9509B0E4-BBA1-3047-9538-984BB65C8682}" presName="node" presStyleLbl="node1" presStyleIdx="2" presStyleCnt="3">
        <dgm:presLayoutVars>
          <dgm:bulletEnabled val="1"/>
        </dgm:presLayoutVars>
      </dgm:prSet>
      <dgm:spPr/>
    </dgm:pt>
    <dgm:pt modelId="{CA640FF1-34A5-A548-9CA9-B1FC215D412D}" type="pres">
      <dgm:prSet presAssocID="{A8B75DA4-A5A9-2641-ACC1-3BA8D84DF200}" presName="sibTrans" presStyleLbl="sibTrans2D1" presStyleIdx="2" presStyleCnt="3"/>
      <dgm:spPr/>
    </dgm:pt>
    <dgm:pt modelId="{6EBD5239-80D8-F34F-89F7-3FD3C944DFE6}" type="pres">
      <dgm:prSet presAssocID="{A8B75DA4-A5A9-2641-ACC1-3BA8D84DF200}" presName="connectorText" presStyleLbl="sibTrans2D1" presStyleIdx="2" presStyleCnt="3"/>
      <dgm:spPr/>
    </dgm:pt>
  </dgm:ptLst>
  <dgm:cxnLst>
    <dgm:cxn modelId="{0CE3A7AC-4C46-9040-9021-F1E628804801}" type="presOf" srcId="{9509B0E4-BBA1-3047-9538-984BB65C8682}" destId="{8431EA28-BF93-6B45-8173-BB811607C841}" srcOrd="0" destOrd="0" presId="urn:microsoft.com/office/officeart/2005/8/layout/cycle7"/>
    <dgm:cxn modelId="{DE482AF5-79FB-D241-933B-5015E91551B8}" srcId="{D47684CE-122A-B24C-85F3-38C94467E3B4}" destId="{9509B0E4-BBA1-3047-9538-984BB65C8682}" srcOrd="2" destOrd="0" parTransId="{5A32DB16-4983-B744-BF19-93A14C80F758}" sibTransId="{A8B75DA4-A5A9-2641-ACC1-3BA8D84DF200}"/>
    <dgm:cxn modelId="{45861570-02AE-6E43-B836-9D2BA1BE9CFD}" type="presOf" srcId="{A8B75DA4-A5A9-2641-ACC1-3BA8D84DF200}" destId="{CA640FF1-34A5-A548-9CA9-B1FC215D412D}" srcOrd="0" destOrd="0" presId="urn:microsoft.com/office/officeart/2005/8/layout/cycle7"/>
    <dgm:cxn modelId="{3ED5BA48-68C5-6045-AF12-E551B6BBD942}" type="presOf" srcId="{D47684CE-122A-B24C-85F3-38C94467E3B4}" destId="{AFF907DF-DED6-384C-A77B-6569E967333A}" srcOrd="0" destOrd="0" presId="urn:microsoft.com/office/officeart/2005/8/layout/cycle7"/>
    <dgm:cxn modelId="{C99D1E42-6D6B-7C4E-8A1D-4CA8127F50AB}" srcId="{D47684CE-122A-B24C-85F3-38C94467E3B4}" destId="{DAEC358F-3D96-A445-9D29-86E5F21BE09E}" srcOrd="1" destOrd="0" parTransId="{185076BA-8855-2E4D-BD68-77EBD88D5683}" sibTransId="{E3642102-46A2-B341-9475-AD2EF17D1C21}"/>
    <dgm:cxn modelId="{997ACBAB-EFED-A145-BC37-E8CEE18679CD}" type="presOf" srcId="{FDC8FE9B-CE8C-E04A-AC5D-74575578A9CC}" destId="{A4DA3619-3487-F148-9468-014698AF7162}" srcOrd="0" destOrd="0" presId="urn:microsoft.com/office/officeart/2005/8/layout/cycle7"/>
    <dgm:cxn modelId="{50BA88BA-C9D8-4C4F-B36E-793EA51E26B3}" type="presOf" srcId="{A8B75DA4-A5A9-2641-ACC1-3BA8D84DF200}" destId="{6EBD5239-80D8-F34F-89F7-3FD3C944DFE6}" srcOrd="1" destOrd="0" presId="urn:microsoft.com/office/officeart/2005/8/layout/cycle7"/>
    <dgm:cxn modelId="{719AEC61-B347-9647-8C68-A702892005B1}" srcId="{D47684CE-122A-B24C-85F3-38C94467E3B4}" destId="{1F1DA18E-2BE3-8142-BE0B-5E9DFEA152D1}" srcOrd="0" destOrd="0" parTransId="{78AF7B50-2FF3-BE41-9F23-C0C77777EFA3}" sibTransId="{FDC8FE9B-CE8C-E04A-AC5D-74575578A9CC}"/>
    <dgm:cxn modelId="{00AE3B90-9518-7F46-A83E-F61A43E7BC6D}" type="presOf" srcId="{DAEC358F-3D96-A445-9D29-86E5F21BE09E}" destId="{6D113AAE-7C10-A44B-A4E6-2B86E46634D3}" srcOrd="0" destOrd="0" presId="urn:microsoft.com/office/officeart/2005/8/layout/cycle7"/>
    <dgm:cxn modelId="{23637A4D-BDF7-844B-BDE5-AC7E510089DF}" type="presOf" srcId="{E3642102-46A2-B341-9475-AD2EF17D1C21}" destId="{CA4E126F-C01C-5947-AC7F-32D3DF353472}" srcOrd="0" destOrd="0" presId="urn:microsoft.com/office/officeart/2005/8/layout/cycle7"/>
    <dgm:cxn modelId="{4A66D6AF-E52B-F54D-A527-C2281CC3F591}" type="presOf" srcId="{FDC8FE9B-CE8C-E04A-AC5D-74575578A9CC}" destId="{9E9C5341-463D-F742-A042-83FC0D51F543}" srcOrd="1" destOrd="0" presId="urn:microsoft.com/office/officeart/2005/8/layout/cycle7"/>
    <dgm:cxn modelId="{670ABA4D-B4E3-654C-BBB5-CA0497D7115A}" type="presOf" srcId="{E3642102-46A2-B341-9475-AD2EF17D1C21}" destId="{E73AA7FA-C9C5-D844-B587-0925D148ADF9}" srcOrd="1" destOrd="0" presId="urn:microsoft.com/office/officeart/2005/8/layout/cycle7"/>
    <dgm:cxn modelId="{E9511CAD-46D6-DC46-8FFD-FA92AEEDFCC9}" type="presOf" srcId="{1F1DA18E-2BE3-8142-BE0B-5E9DFEA152D1}" destId="{E28469B5-B944-7743-A843-3062EAB0AB8B}" srcOrd="0" destOrd="0" presId="urn:microsoft.com/office/officeart/2005/8/layout/cycle7"/>
    <dgm:cxn modelId="{87CDC3EF-B69A-8C49-8D86-14F2B85A1C87}" type="presParOf" srcId="{AFF907DF-DED6-384C-A77B-6569E967333A}" destId="{E28469B5-B944-7743-A843-3062EAB0AB8B}" srcOrd="0" destOrd="0" presId="urn:microsoft.com/office/officeart/2005/8/layout/cycle7"/>
    <dgm:cxn modelId="{CE92AEDB-56A4-4F49-BECB-C1D7D6B02A5C}" type="presParOf" srcId="{AFF907DF-DED6-384C-A77B-6569E967333A}" destId="{A4DA3619-3487-F148-9468-014698AF7162}" srcOrd="1" destOrd="0" presId="urn:microsoft.com/office/officeart/2005/8/layout/cycle7"/>
    <dgm:cxn modelId="{CA0AFF70-3D55-6549-B41D-8B3EF6319865}" type="presParOf" srcId="{A4DA3619-3487-F148-9468-014698AF7162}" destId="{9E9C5341-463D-F742-A042-83FC0D51F543}" srcOrd="0" destOrd="0" presId="urn:microsoft.com/office/officeart/2005/8/layout/cycle7"/>
    <dgm:cxn modelId="{C2A77E6D-C490-CF4A-9BDC-D7F36E4F4707}" type="presParOf" srcId="{AFF907DF-DED6-384C-A77B-6569E967333A}" destId="{6D113AAE-7C10-A44B-A4E6-2B86E46634D3}" srcOrd="2" destOrd="0" presId="urn:microsoft.com/office/officeart/2005/8/layout/cycle7"/>
    <dgm:cxn modelId="{5AFB3B1A-152B-3C4A-96A6-4FBBDAF5C857}" type="presParOf" srcId="{AFF907DF-DED6-384C-A77B-6569E967333A}" destId="{CA4E126F-C01C-5947-AC7F-32D3DF353472}" srcOrd="3" destOrd="0" presId="urn:microsoft.com/office/officeart/2005/8/layout/cycle7"/>
    <dgm:cxn modelId="{EADDF052-B205-BB4A-8DCE-D508E6A16DD6}" type="presParOf" srcId="{CA4E126F-C01C-5947-AC7F-32D3DF353472}" destId="{E73AA7FA-C9C5-D844-B587-0925D148ADF9}" srcOrd="0" destOrd="0" presId="urn:microsoft.com/office/officeart/2005/8/layout/cycle7"/>
    <dgm:cxn modelId="{03123F7D-8956-EB43-847F-F7FE545CB20E}" type="presParOf" srcId="{AFF907DF-DED6-384C-A77B-6569E967333A}" destId="{8431EA28-BF93-6B45-8173-BB811607C841}" srcOrd="4" destOrd="0" presId="urn:microsoft.com/office/officeart/2005/8/layout/cycle7"/>
    <dgm:cxn modelId="{E3D3AC3C-471F-B147-88DA-D737BF9428BD}" type="presParOf" srcId="{AFF907DF-DED6-384C-A77B-6569E967333A}" destId="{CA640FF1-34A5-A548-9CA9-B1FC215D412D}" srcOrd="5" destOrd="0" presId="urn:microsoft.com/office/officeart/2005/8/layout/cycle7"/>
    <dgm:cxn modelId="{3A0CB847-3DA8-F544-BA70-7D7C8AD4A7E9}" type="presParOf" srcId="{CA640FF1-34A5-A548-9CA9-B1FC215D412D}" destId="{6EBD5239-80D8-F34F-89F7-3FD3C944DFE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469B5-B944-7743-A843-3062EAB0AB8B}">
      <dsp:nvSpPr>
        <dsp:cNvPr id="0" name=""/>
        <dsp:cNvSpPr/>
      </dsp:nvSpPr>
      <dsp:spPr>
        <a:xfrm>
          <a:off x="1258118" y="843551"/>
          <a:ext cx="1522362" cy="761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Platform</a:t>
          </a:r>
          <a:endParaRPr lang="en-US" sz="2200" kern="1200" dirty="0"/>
        </a:p>
      </dsp:txBody>
      <dsp:txXfrm>
        <a:off x="1280412" y="865845"/>
        <a:ext cx="1477774" cy="716593"/>
      </dsp:txXfrm>
    </dsp:sp>
    <dsp:sp modelId="{A4DA3619-3487-F148-9468-014698AF7162}">
      <dsp:nvSpPr>
        <dsp:cNvPr id="0" name=""/>
        <dsp:cNvSpPr/>
      </dsp:nvSpPr>
      <dsp:spPr>
        <a:xfrm rot="3600000">
          <a:off x="2251155" y="2179499"/>
          <a:ext cx="793254" cy="2664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331079" y="2232782"/>
        <a:ext cx="633406" cy="159847"/>
      </dsp:txXfrm>
    </dsp:sp>
    <dsp:sp modelId="{6D113AAE-7C10-A44B-A4E6-2B86E46634D3}">
      <dsp:nvSpPr>
        <dsp:cNvPr id="0" name=""/>
        <dsp:cNvSpPr/>
      </dsp:nvSpPr>
      <dsp:spPr>
        <a:xfrm>
          <a:off x="2515084" y="3020679"/>
          <a:ext cx="1522362" cy="761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Worker</a:t>
          </a:r>
          <a:endParaRPr lang="en-US" sz="2200" kern="1200" dirty="0"/>
        </a:p>
      </dsp:txBody>
      <dsp:txXfrm>
        <a:off x="2537378" y="3042973"/>
        <a:ext cx="1477774" cy="716593"/>
      </dsp:txXfrm>
    </dsp:sp>
    <dsp:sp modelId="{CA4E126F-C01C-5947-AC7F-32D3DF353472}">
      <dsp:nvSpPr>
        <dsp:cNvPr id="0" name=""/>
        <dsp:cNvSpPr/>
      </dsp:nvSpPr>
      <dsp:spPr>
        <a:xfrm rot="10800000">
          <a:off x="1622672" y="3268063"/>
          <a:ext cx="793254" cy="2664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02596" y="3321346"/>
        <a:ext cx="633406" cy="159847"/>
      </dsp:txXfrm>
    </dsp:sp>
    <dsp:sp modelId="{8431EA28-BF93-6B45-8173-BB811607C841}">
      <dsp:nvSpPr>
        <dsp:cNvPr id="0" name=""/>
        <dsp:cNvSpPr/>
      </dsp:nvSpPr>
      <dsp:spPr>
        <a:xfrm>
          <a:off x="1153" y="3020679"/>
          <a:ext cx="1522362" cy="761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Requester</a:t>
          </a:r>
          <a:endParaRPr lang="en-US" sz="2200" kern="1200" dirty="0"/>
        </a:p>
      </dsp:txBody>
      <dsp:txXfrm>
        <a:off x="23447" y="3042973"/>
        <a:ext cx="1477774" cy="716593"/>
      </dsp:txXfrm>
    </dsp:sp>
    <dsp:sp modelId="{CA640FF1-34A5-A548-9CA9-B1FC215D412D}">
      <dsp:nvSpPr>
        <dsp:cNvPr id="0" name=""/>
        <dsp:cNvSpPr/>
      </dsp:nvSpPr>
      <dsp:spPr>
        <a:xfrm rot="18000000">
          <a:off x="994189" y="2179499"/>
          <a:ext cx="793254" cy="2664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074113" y="2232782"/>
        <a:ext cx="633406" cy="159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265E7-65B3-4D67-A07D-359E933E52ED}" type="datetimeFigureOut">
              <a:rPr lang="en-AU" smtClean="0"/>
              <a:t>7/2/19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3B41C-22DE-4400-BCEF-05ABDC732E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1045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3A15E-035A-4F18-B000-F7488D2C138D}" type="datetimeFigureOut">
              <a:rPr lang="en-AU" smtClean="0"/>
              <a:t>7/2/19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ABB28-82C3-45D4-8877-62FAD6B3BE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9047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11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9466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17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8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953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735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561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Gig Economy and Tax_C Black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ABB28-82C3-45D4-8877-62FAD6B3BE7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202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Red option 1 (add own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587875" cy="6858000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587875" y="0"/>
            <a:ext cx="4556125" cy="6858000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13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57200" y="1360488"/>
            <a:ext cx="4038600" cy="413067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5491163"/>
            <a:ext cx="4038600" cy="537602"/>
          </a:xfrm>
        </p:spPr>
        <p:txBody>
          <a:bodyPr lIns="0" tIns="72000" rIns="7200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1592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  <p:txBody>
          <a:bodyPr anchor="ctr" anchorCtr="1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8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9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34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 descr="USY_MB1_PMS_1_Colour_Reverse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348302"/>
            <a:ext cx="8388586" cy="443577"/>
          </a:xfrm>
        </p:spPr>
        <p:txBody>
          <a:bodyPr anchor="t"/>
          <a:lstStyle>
            <a:lvl1pPr>
              <a:defRPr baseline="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5" y="799353"/>
            <a:ext cx="8387705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54455" y="1800412"/>
            <a:ext cx="8226486" cy="4635496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379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025" y="5902369"/>
            <a:ext cx="1536700" cy="5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96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897563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54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025" y="5902369"/>
            <a:ext cx="1536700" cy="5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91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TITLE, FONT IN ARIAL 24PT  [1 line only]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73238"/>
            <a:ext cx="8662989" cy="4679949"/>
          </a:xfrm>
        </p:spPr>
        <p:txBody>
          <a:bodyPr/>
          <a:lstStyle>
            <a:lvl1pPr>
              <a:spcBef>
                <a:spcPts val="500"/>
              </a:spcBef>
              <a:spcAft>
                <a:spcPts val="500"/>
              </a:spcAft>
              <a:defRPr/>
            </a:lvl1pPr>
            <a:lvl2pPr>
              <a:spcBef>
                <a:spcPts val="500"/>
              </a:spcBef>
              <a:spcAft>
                <a:spcPts val="500"/>
              </a:spcAft>
              <a:defRPr/>
            </a:lvl2pPr>
            <a:lvl3pPr>
              <a:spcBef>
                <a:spcPts val="500"/>
              </a:spcBef>
              <a:spcAft>
                <a:spcPts val="500"/>
              </a:spcAft>
              <a:defRPr/>
            </a:lvl3pPr>
            <a:lvl4pPr>
              <a:spcBef>
                <a:spcPts val="500"/>
              </a:spcBef>
              <a:spcAft>
                <a:spcPts val="500"/>
              </a:spcAft>
              <a:defRPr/>
            </a:lvl4pPr>
            <a:lvl5pPr>
              <a:spcBef>
                <a:spcPts val="500"/>
              </a:spcBef>
              <a:spcAft>
                <a:spcPts val="500"/>
              </a:spcAft>
              <a:defRPr/>
            </a:lvl5pPr>
            <a:lvl6pPr marL="1074738" indent="-174625">
              <a:buClr>
                <a:schemeClr val="accent1"/>
              </a:buClr>
              <a:defRPr sz="1600"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4605" y="6586742"/>
            <a:ext cx="249208" cy="214314"/>
          </a:xfrm>
          <a:prstGeom prst="rect">
            <a:avLst/>
          </a:prstGeom>
        </p:spPr>
        <p:txBody>
          <a:bodyPr/>
          <a:lstStyle/>
          <a:p>
            <a:fld id="{5EB0718A-1B3D-42D2-9A2B-FB6CFA4B4E8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68413"/>
            <a:ext cx="8662988" cy="485791"/>
          </a:xfrm>
        </p:spPr>
        <p:txBody>
          <a:bodyPr tIns="0" rIns="0" bIns="0" anchor="ctr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 HEADING [1 line only]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787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Red option 5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10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1 (add own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587876" y="418354"/>
            <a:ext cx="4150358" cy="6017555"/>
          </a:xfrm>
          <a:solidFill>
            <a:schemeClr val="accent4"/>
          </a:solidFill>
          <a:ln>
            <a:noFill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3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419100"/>
            <a:ext cx="4035425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SY_MB1_PMS_1_Colour_Standard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760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5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90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  <a:lvl2pPr marL="742950" indent="-285750">
              <a:lnSpc>
                <a:spcPct val="90000"/>
              </a:lnSpc>
              <a:buFont typeface="Lucida Grande"/>
              <a:buChar char="–"/>
              <a:defRPr/>
            </a:lvl2pPr>
            <a:lvl3pPr>
              <a:lnSpc>
                <a:spcPct val="9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785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86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5491163"/>
            <a:ext cx="4038600" cy="537602"/>
          </a:xfrm>
        </p:spPr>
        <p:txBody>
          <a:bodyPr lIns="0" tIns="72000" rIns="7200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" y="1360488"/>
            <a:ext cx="4038600" cy="41303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842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2"/>
          </p:nvPr>
        </p:nvSpPr>
        <p:spPr>
          <a:xfrm>
            <a:off x="457200" y="1360488"/>
            <a:ext cx="4038600" cy="4130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5491163"/>
            <a:ext cx="4038600" cy="537602"/>
          </a:xfrm>
        </p:spPr>
        <p:txBody>
          <a:bodyPr lIns="0" tIns="72000" rIns="7200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550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Insert slide title here… 24pt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8900"/>
            <a:ext cx="8229600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Sub-heading Bold… 20pt</a:t>
            </a:r>
          </a:p>
          <a:p>
            <a:pPr lvl="0"/>
            <a:r>
              <a:rPr lang="en-US" dirty="0"/>
              <a:t>Add body copy </a:t>
            </a:r>
          </a:p>
          <a:p>
            <a:r>
              <a:rPr lang="en-US" dirty="0"/>
              <a:t>Add bullet point</a:t>
            </a:r>
          </a:p>
          <a:p>
            <a:r>
              <a:rPr lang="en-US" dirty="0"/>
              <a:t>Add bullet point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3810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lang="en-US" sz="900" b="0" i="0" u="none" strike="noStrike" kern="1200" baseline="0" smtClean="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The University of Sydney</a:t>
            </a: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Page </a:t>
            </a:r>
            <a:fld id="{3B11C02F-2186-5E4E-90C0-5210A150EF90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5" r:id="rId2"/>
    <p:sldLayoutId id="2147483706" r:id="rId3"/>
    <p:sldLayoutId id="2147483707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E64626"/>
          </a:solidFill>
          <a:latin typeface="Tw Cen MT"/>
          <a:ea typeface="ＭＳ Ｐゴシック" charset="0"/>
          <a:cs typeface="Tw Cen MT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–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66941" y="798066"/>
            <a:ext cx="3948874" cy="1982456"/>
          </a:xfrm>
        </p:spPr>
        <p:txBody>
          <a:bodyPr/>
          <a:lstStyle/>
          <a:p>
            <a:r>
              <a:rPr lang="en-US" sz="2800">
                <a:latin typeface="Tw Cen MT" charset="0"/>
              </a:rPr>
              <a:t>The </a:t>
            </a:r>
            <a:r>
              <a:rPr lang="en-US" sz="2800" smtClean="0">
                <a:latin typeface="Tw Cen MT" charset="0"/>
              </a:rPr>
              <a:t>Future </a:t>
            </a:r>
            <a:r>
              <a:rPr lang="en-US" sz="2800">
                <a:latin typeface="Tw Cen MT" charset="0"/>
              </a:rPr>
              <a:t>of </a:t>
            </a:r>
            <a:r>
              <a:rPr lang="en-US" sz="2800" smtClean="0">
                <a:latin typeface="Tw Cen MT" charset="0"/>
              </a:rPr>
              <a:t>Work</a:t>
            </a:r>
            <a:r>
              <a:rPr lang="en-US" sz="2800" dirty="0">
                <a:latin typeface="Tw Cen MT" charset="0"/>
              </a:rPr>
              <a:t>: The Gig Economy and Pressures on the Tax System</a:t>
            </a:r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36173" y="4247582"/>
            <a:ext cx="3963817" cy="1515148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latin typeface="Tw Cen MT" charset="0"/>
              </a:rPr>
              <a:t>Presented by</a:t>
            </a:r>
            <a:endParaRPr lang="en-US" sz="2000" dirty="0">
              <a:latin typeface="Tw Cen MT" charset="0"/>
            </a:endParaRPr>
          </a:p>
          <a:p>
            <a:r>
              <a:rPr lang="en-US" sz="2000" dirty="0">
                <a:latin typeface="Tw Cen MT" charset="0"/>
              </a:rPr>
              <a:t>Associate Professor Celeste M Black</a:t>
            </a:r>
          </a:p>
          <a:p>
            <a:r>
              <a:rPr lang="en-US" sz="2000" dirty="0">
                <a:latin typeface="Tw Cen MT" charset="0"/>
              </a:rPr>
              <a:t>The University of Sydney Law School</a:t>
            </a:r>
          </a:p>
          <a:p>
            <a:r>
              <a:rPr lang="en-US" sz="2000" dirty="0">
                <a:latin typeface="Tw Cen MT" charset="0"/>
              </a:rPr>
              <a:t>9 February 2019</a:t>
            </a:r>
          </a:p>
        </p:txBody>
      </p:sp>
      <p:sp>
        <p:nvSpPr>
          <p:cNvPr id="16387" name="Text Placeholder 4"/>
          <p:cNvSpPr>
            <a:spLocks noGrp="1"/>
          </p:cNvSpPr>
          <p:nvPr>
            <p:ph type="body" sz="quarter" idx="13"/>
          </p:nvPr>
        </p:nvSpPr>
        <p:spPr bwMode="auto">
          <a:xfrm>
            <a:off x="351998" y="2780521"/>
            <a:ext cx="3947992" cy="1296957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AU" sz="2400" dirty="0"/>
              <a:t>Re-imagining Tax for the 21</a:t>
            </a:r>
            <a:r>
              <a:rPr lang="en-AU" sz="2400" baseline="30000" dirty="0"/>
              <a:t>st</a:t>
            </a:r>
            <a:r>
              <a:rPr lang="en-AU" sz="2400" dirty="0"/>
              <a:t> Century: Inspired by Tim Edgar’s Scholarship</a:t>
            </a:r>
          </a:p>
          <a:p>
            <a:endParaRPr lang="en-A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Digitalisation and the changing nature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Digital transformation of many aspects of the economy – pressure on the international tax system: nexus, data and characterisation</a:t>
            </a:r>
          </a:p>
          <a:p>
            <a:pPr lvl="1"/>
            <a:r>
              <a:rPr lang="en-AU" dirty="0"/>
              <a:t>Ch 7: The impact of digitalisation on other aspects of the tax </a:t>
            </a:r>
            <a:r>
              <a:rPr lang="en-AU" dirty="0" smtClean="0"/>
              <a:t>system</a:t>
            </a:r>
            <a:endParaRPr lang="en-AU" dirty="0"/>
          </a:p>
          <a:p>
            <a:r>
              <a:rPr lang="en-AU" dirty="0"/>
              <a:t>The Sharing Economy</a:t>
            </a:r>
          </a:p>
          <a:p>
            <a:r>
              <a:rPr lang="en-AU" dirty="0"/>
              <a:t>The Gig Economy - focus of this work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OECD’s Interim Report on Tax Challenges of Digitalisation (2018)</a:t>
            </a:r>
          </a:p>
        </p:txBody>
      </p:sp>
    </p:spTree>
    <p:extLst>
      <p:ext uri="{BB962C8B-B14F-4D97-AF65-F5344CB8AC3E}">
        <p14:creationId xmlns:p14="http://schemas.microsoft.com/office/powerpoint/2010/main" val="262877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CC82FF-7BFA-4148-92EA-99CE8FBA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Organisation of Analysis in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3D581C-FF53-42CC-9779-8E66DF72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60476"/>
            <a:ext cx="8662989" cy="5192712"/>
          </a:xfrm>
        </p:spPr>
        <p:txBody>
          <a:bodyPr/>
          <a:lstStyle/>
          <a:p>
            <a:r>
              <a:rPr lang="en-AU" dirty="0"/>
              <a:t>Employment law: the employee/independent contractor common law distinction (binary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Development of a 3</a:t>
            </a:r>
            <a:r>
              <a:rPr lang="en-AU" baseline="30000" dirty="0" smtClean="0"/>
              <a:t>rd</a:t>
            </a:r>
            <a:r>
              <a:rPr lang="en-AU" dirty="0" smtClean="0"/>
              <a:t> category of workers</a:t>
            </a:r>
            <a:endParaRPr lang="en-AU" dirty="0"/>
          </a:p>
          <a:p>
            <a:r>
              <a:rPr lang="en-AU" dirty="0"/>
              <a:t>Taxes that rely on this distinction, but all now include additional integrity rules </a:t>
            </a:r>
          </a:p>
          <a:p>
            <a:pPr lvl="1"/>
            <a:r>
              <a:rPr lang="en-AU" dirty="0"/>
              <a:t>Payroll tax</a:t>
            </a:r>
          </a:p>
          <a:p>
            <a:pPr lvl="1"/>
            <a:r>
              <a:rPr lang="en-AU" dirty="0"/>
              <a:t>Pension/superannuation contributions</a:t>
            </a:r>
          </a:p>
          <a:p>
            <a:pPr lvl="1"/>
            <a:r>
              <a:rPr lang="en-AU" dirty="0"/>
              <a:t>Income tax</a:t>
            </a:r>
          </a:p>
          <a:p>
            <a:pPr lvl="2"/>
            <a:r>
              <a:rPr lang="en-AU" dirty="0"/>
              <a:t>Tax base issues</a:t>
            </a:r>
          </a:p>
          <a:p>
            <a:pPr lvl="2"/>
            <a:r>
              <a:rPr lang="en-AU" dirty="0"/>
              <a:t>Tax compliance issues</a:t>
            </a:r>
          </a:p>
        </p:txBody>
      </p:sp>
    </p:spTree>
    <p:extLst>
      <p:ext uri="{BB962C8B-B14F-4D97-AF65-F5344CB8AC3E}">
        <p14:creationId xmlns:p14="http://schemas.microsoft.com/office/powerpoint/2010/main" val="285211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986B2-4C1E-4F1E-BE91-6F5387EA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Introducing 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34786D-A799-4760-AD58-212B6054C2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Market participants</a:t>
            </a:r>
            <a:endParaRPr lang="en-AU" dirty="0"/>
          </a:p>
          <a:p>
            <a:pPr lvl="1"/>
            <a:r>
              <a:rPr lang="en-AU" dirty="0"/>
              <a:t>Platform operator: facilitator and coordinator</a:t>
            </a:r>
          </a:p>
          <a:p>
            <a:pPr lvl="1"/>
            <a:r>
              <a:rPr lang="en-AU" dirty="0"/>
              <a:t>Requester </a:t>
            </a:r>
          </a:p>
          <a:p>
            <a:pPr lvl="1"/>
            <a:r>
              <a:rPr lang="en-AU" dirty="0"/>
              <a:t>Worker</a:t>
            </a:r>
          </a:p>
          <a:p>
            <a:pPr lvl="1"/>
            <a:r>
              <a:rPr lang="en-AU" dirty="0"/>
              <a:t>Three-way contracts (compare labour-hire two-way)</a:t>
            </a:r>
          </a:p>
          <a:p>
            <a:r>
              <a:rPr lang="en-AU" dirty="0"/>
              <a:t>Real-world tasks versus cloud labour</a:t>
            </a:r>
          </a:p>
          <a:p>
            <a:r>
              <a:rPr lang="en-AU" dirty="0"/>
              <a:t>Project work versus micro tasks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5021898"/>
              </p:ext>
            </p:extLst>
          </p:nvPr>
        </p:nvGraphicFramePr>
        <p:xfrm>
          <a:off x="4648200" y="1359925"/>
          <a:ext cx="4038600" cy="462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89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A4D5D-4924-4A34-9C33-A7BD62D6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Tension between employment law and tax law characterisations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DA6385-6499-432D-BB6A-D80AA9D82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60476"/>
            <a:ext cx="8662989" cy="5192712"/>
          </a:xfrm>
        </p:spPr>
        <p:txBody>
          <a:bodyPr>
            <a:normAutofit/>
          </a:bodyPr>
          <a:lstStyle/>
          <a:p>
            <a:r>
              <a:rPr lang="en-AU" dirty="0"/>
              <a:t>Characterisation as employee as a gateway to a variety of statutory protections</a:t>
            </a:r>
          </a:p>
          <a:p>
            <a:r>
              <a:rPr lang="en-AU" dirty="0"/>
              <a:t>The case for creating/expanding a 3</a:t>
            </a:r>
            <a:r>
              <a:rPr lang="en-AU" baseline="30000" dirty="0"/>
              <a:t>rd</a:t>
            </a:r>
            <a:r>
              <a:rPr lang="en-AU" dirty="0"/>
              <a:t> category of workers:</a:t>
            </a:r>
          </a:p>
          <a:p>
            <a:pPr lvl="1"/>
            <a:r>
              <a:rPr lang="en-AU" dirty="0"/>
              <a:t>Employees: full protection/rights under employment law</a:t>
            </a:r>
          </a:p>
          <a:p>
            <a:pPr lvl="1"/>
            <a:r>
              <a:rPr lang="en-AU" dirty="0"/>
              <a:t>Dependent contractors: some protection</a:t>
            </a:r>
          </a:p>
          <a:p>
            <a:pPr lvl="2"/>
            <a:r>
              <a:rPr lang="en-AU" dirty="0"/>
              <a:t>The influential work of Professor Harry Arthurs</a:t>
            </a:r>
          </a:p>
          <a:p>
            <a:pPr lvl="1"/>
            <a:r>
              <a:rPr lang="en-AU" dirty="0"/>
              <a:t>Independent contractors: leave it to the market</a:t>
            </a:r>
          </a:p>
          <a:p>
            <a:r>
              <a:rPr lang="en-AU" dirty="0"/>
              <a:t>Litigation by gig workers: determinations based on facts &amp; circumstances</a:t>
            </a:r>
          </a:p>
          <a:p>
            <a:pPr lvl="1"/>
            <a:r>
              <a:rPr lang="en-AU" dirty="0"/>
              <a:t>In Australia… Fair Work Commission</a:t>
            </a:r>
          </a:p>
          <a:p>
            <a:pPr lvl="2"/>
            <a:r>
              <a:rPr lang="en-AU" dirty="0"/>
              <a:t>Uber drivers are not employees (</a:t>
            </a:r>
            <a:r>
              <a:rPr lang="en-AU" dirty="0" err="1"/>
              <a:t>cf</a:t>
            </a:r>
            <a:r>
              <a:rPr lang="en-AU" dirty="0"/>
              <a:t> Uber drivers are ‘workers’ in UK)</a:t>
            </a:r>
          </a:p>
          <a:p>
            <a:pPr lvl="2"/>
            <a:r>
              <a:rPr lang="en-AU" dirty="0" err="1"/>
              <a:t>Foodora</a:t>
            </a:r>
            <a:r>
              <a:rPr lang="en-AU" dirty="0"/>
              <a:t> couriers are employees (</a:t>
            </a:r>
            <a:r>
              <a:rPr lang="en-AU" dirty="0" err="1"/>
              <a:t>cf</a:t>
            </a:r>
            <a:r>
              <a:rPr lang="en-AU" dirty="0"/>
              <a:t> Deliveroo riders not ‘workers’ in UK)</a:t>
            </a:r>
          </a:p>
          <a:p>
            <a:pPr lvl="3"/>
            <a:r>
              <a:rPr lang="en-AU" dirty="0"/>
              <a:t>Federal Court action against </a:t>
            </a:r>
            <a:r>
              <a:rPr lang="en-AU" dirty="0" err="1"/>
              <a:t>Foodora</a:t>
            </a:r>
            <a:r>
              <a:rPr lang="en-AU" dirty="0"/>
              <a:t> abandoned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535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7BDA0A-6CB8-4132-847E-A417601E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Framing the issue…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8AFFF-0E87-45F7-80EB-92C194F3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60476"/>
            <a:ext cx="8662989" cy="5192712"/>
          </a:xfrm>
        </p:spPr>
        <p:txBody>
          <a:bodyPr/>
          <a:lstStyle/>
          <a:p>
            <a:r>
              <a:rPr lang="en-AU" dirty="0"/>
              <a:t>Tax rules have created categories of deemed employees to limit perceived advantages (largely to employers) of contracting out work to individuals</a:t>
            </a:r>
          </a:p>
          <a:p>
            <a:r>
              <a:rPr lang="en-AU" dirty="0" smtClean="0"/>
              <a:t>Where the workers are not employees, are </a:t>
            </a:r>
            <a:r>
              <a:rPr lang="en-AU" dirty="0"/>
              <a:t>these new gig arrangements picked up by the </a:t>
            </a:r>
            <a:r>
              <a:rPr lang="en-AU" dirty="0" smtClean="0"/>
              <a:t>integrity rules </a:t>
            </a:r>
            <a:r>
              <a:rPr lang="en-AU" dirty="0"/>
              <a:t>already in place?</a:t>
            </a:r>
          </a:p>
          <a:p>
            <a:r>
              <a:rPr lang="en-AU" dirty="0"/>
              <a:t>If not, is </a:t>
            </a:r>
            <a:r>
              <a:rPr lang="en-AU" dirty="0" smtClean="0"/>
              <a:t>this </a:t>
            </a:r>
            <a:r>
              <a:rPr lang="en-AU" dirty="0"/>
              <a:t>a problem? (technically and practically)</a:t>
            </a:r>
          </a:p>
        </p:txBody>
      </p:sp>
    </p:spTree>
    <p:extLst>
      <p:ext uri="{BB962C8B-B14F-4D97-AF65-F5344CB8AC3E}">
        <p14:creationId xmlns:p14="http://schemas.microsoft.com/office/powerpoint/2010/main" val="214430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65216-9A74-4345-9945-AA2FE3EF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Income Tax and the Transparency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BAE3BB-B8E6-4235-B0F1-10975B19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60475"/>
            <a:ext cx="8662989" cy="5192712"/>
          </a:xfrm>
        </p:spPr>
        <p:txBody>
          <a:bodyPr/>
          <a:lstStyle/>
          <a:p>
            <a:r>
              <a:rPr lang="en-AU" dirty="0"/>
              <a:t>Income tax base issues exist but are perhaps less significant</a:t>
            </a:r>
          </a:p>
          <a:p>
            <a:pPr lvl="1"/>
            <a:r>
              <a:rPr lang="en-AU" dirty="0"/>
              <a:t>Availability of deductions when carrying on business rather than working as an employee</a:t>
            </a:r>
          </a:p>
          <a:p>
            <a:pPr lvl="2"/>
            <a:r>
              <a:rPr lang="en-AU" dirty="0"/>
              <a:t>Australia’s response: Personal Services Income rules</a:t>
            </a:r>
          </a:p>
          <a:p>
            <a:r>
              <a:rPr lang="en-AU" dirty="0"/>
              <a:t>Compliance issues more significant</a:t>
            </a:r>
          </a:p>
          <a:p>
            <a:pPr lvl="1"/>
            <a:r>
              <a:rPr lang="en-AU" dirty="0"/>
              <a:t>Outside employer withholding regime: instalments &amp; reporting (PAYGW)</a:t>
            </a:r>
          </a:p>
          <a:p>
            <a:pPr lvl="1"/>
            <a:r>
              <a:rPr lang="en-AU" dirty="0"/>
              <a:t>Business income instalment system not a great fit for micro businesses (PAYGI)</a:t>
            </a:r>
          </a:p>
          <a:p>
            <a:pPr lvl="1"/>
            <a:r>
              <a:rPr lang="en-AU" dirty="0" smtClean="0"/>
              <a:t>Drivers for change:</a:t>
            </a:r>
            <a:endParaRPr lang="en-AU" dirty="0"/>
          </a:p>
          <a:p>
            <a:pPr lvl="2"/>
            <a:r>
              <a:rPr lang="en-AU" dirty="0"/>
              <a:t>Assisting voluntary compliance</a:t>
            </a:r>
          </a:p>
          <a:p>
            <a:pPr lvl="2"/>
            <a:r>
              <a:rPr lang="en-AU" dirty="0"/>
              <a:t>Detecting non-compliance</a:t>
            </a:r>
          </a:p>
        </p:txBody>
      </p:sp>
    </p:spTree>
    <p:extLst>
      <p:ext uri="{BB962C8B-B14F-4D97-AF65-F5344CB8AC3E}">
        <p14:creationId xmlns:p14="http://schemas.microsoft.com/office/powerpoint/2010/main" val="133019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62D70-0F15-4597-958E-7E8A792B2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814"/>
            <a:ext cx="8229600" cy="1143000"/>
          </a:xfrm>
        </p:spPr>
        <p:txBody>
          <a:bodyPr/>
          <a:lstStyle/>
          <a:p>
            <a:r>
              <a:rPr lang="en-AU" dirty="0"/>
              <a:t>Addressing the transparency gap: A (preliminary)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54BE05-3CEE-4634-993B-3DD57444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41814"/>
            <a:ext cx="8662989" cy="5211373"/>
          </a:xfrm>
        </p:spPr>
        <p:txBody>
          <a:bodyPr/>
          <a:lstStyle/>
          <a:p>
            <a:r>
              <a:rPr lang="en-AU" dirty="0"/>
              <a:t>Anchor: require an Australian Business Number/Business Number</a:t>
            </a:r>
          </a:p>
          <a:p>
            <a:pPr lvl="1"/>
            <a:r>
              <a:rPr lang="en-AU" dirty="0"/>
              <a:t>A signal that the gig worker is carrying on business and therefore is taxable on profits</a:t>
            </a:r>
          </a:p>
          <a:p>
            <a:r>
              <a:rPr lang="en-AU" dirty="0" smtClean="0"/>
              <a:t>Enhance/introduce </a:t>
            </a:r>
            <a:r>
              <a:rPr lang="en-AU" dirty="0"/>
              <a:t>voluntary withholding</a:t>
            </a:r>
          </a:p>
          <a:p>
            <a:r>
              <a:rPr lang="en-AU" dirty="0" smtClean="0"/>
              <a:t>Require </a:t>
            </a:r>
            <a:r>
              <a:rPr lang="en-AU" dirty="0"/>
              <a:t>platforms to report transactions linked to ABN/BN</a:t>
            </a:r>
          </a:p>
          <a:p>
            <a:pPr lvl="1"/>
            <a:r>
              <a:rPr lang="en-AU" dirty="0" smtClean="0"/>
              <a:t>Modelled on Taxable Payment Reporting System</a:t>
            </a:r>
          </a:p>
          <a:p>
            <a:pPr lvl="1"/>
            <a:r>
              <a:rPr lang="en-AU" dirty="0" smtClean="0"/>
              <a:t>A </a:t>
            </a:r>
            <a:r>
              <a:rPr lang="en-AU" dirty="0"/>
              <a:t>‘nudge’ to gig worker compliance</a:t>
            </a:r>
          </a:p>
          <a:p>
            <a:pPr lvl="1"/>
            <a:r>
              <a:rPr lang="en-AU" dirty="0"/>
              <a:t>Tax return pre-filling</a:t>
            </a:r>
          </a:p>
          <a:p>
            <a:pPr lvl="1"/>
            <a:r>
              <a:rPr lang="en-AU" dirty="0"/>
              <a:t>Compliance </a:t>
            </a:r>
            <a:r>
              <a:rPr lang="en-AU" dirty="0" smtClean="0"/>
              <a:t>activities</a:t>
            </a:r>
          </a:p>
          <a:p>
            <a:r>
              <a:rPr lang="en-AU" dirty="0"/>
              <a:t>The problem of offshore </a:t>
            </a:r>
            <a:r>
              <a:rPr lang="en-AU" dirty="0" smtClean="0"/>
              <a:t>platforms</a:t>
            </a:r>
            <a:endParaRPr lang="en-AU" dirty="0"/>
          </a:p>
          <a:p>
            <a:pPr lvl="1"/>
            <a:r>
              <a:rPr lang="en-AU" dirty="0"/>
              <a:t>Alt reporting by financial institutions processing the </a:t>
            </a:r>
            <a:r>
              <a:rPr lang="en-AU" dirty="0" smtClean="0"/>
              <a:t>transactions</a:t>
            </a:r>
          </a:p>
          <a:p>
            <a:pPr lvl="1"/>
            <a:r>
              <a:rPr lang="en-AU" dirty="0" smtClean="0"/>
              <a:t>Cross-border exchange of information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2943448"/>
      </p:ext>
    </p:extLst>
  </p:cSld>
  <p:clrMapOvr>
    <a:masterClrMapping/>
  </p:clrMapOvr>
</p:sld>
</file>

<file path=ppt/theme/theme1.xml><?xml version="1.0" encoding="utf-8"?>
<a:theme xmlns:a="http://schemas.openxmlformats.org/drawingml/2006/main" name="TBIIA_2015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5133"/>
      </a:accent1>
      <a:accent2>
        <a:srgbClr val="808080"/>
      </a:accent2>
      <a:accent3>
        <a:srgbClr val="4C4C4C"/>
      </a:accent3>
      <a:accent4>
        <a:srgbClr val="CCCCCC"/>
      </a:accent4>
      <a:accent5>
        <a:srgbClr val="000000"/>
      </a:accent5>
      <a:accent6>
        <a:srgbClr val="FFB800"/>
      </a:accent6>
      <a:hlink>
        <a:srgbClr val="F05133"/>
      </a:hlink>
      <a:folHlink>
        <a:srgbClr val="F051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TBIIA_2015_template</Template>
  <TotalTime>1251</TotalTime>
  <Words>596</Words>
  <Application>Microsoft Macintosh PowerPoint</Application>
  <PresentationFormat>On-screen Show (4:3)</PresentationFormat>
  <Paragraphs>86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TBIIA_2015_template</vt:lpstr>
      <vt:lpstr>The Future of Work: The Gig Economy and Pressures on the Tax System</vt:lpstr>
      <vt:lpstr>Digitalisation and the changing nature of work</vt:lpstr>
      <vt:lpstr>Organisation of Analysis in the Paper</vt:lpstr>
      <vt:lpstr>Introducing some terminology</vt:lpstr>
      <vt:lpstr>Tension between employment law and tax law characterisations</vt:lpstr>
      <vt:lpstr>Framing the issue…</vt:lpstr>
      <vt:lpstr>Income Tax and the Transparency Gap</vt:lpstr>
      <vt:lpstr>Addressing the transparency gap: A (preliminary) proposal</vt:lpstr>
    </vt:vector>
  </TitlesOfParts>
  <Company>University of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Royalties and Tax Treaties: The Challenge of the Digitalisation of Broadcasting</dc:title>
  <dc:creator>celeste.black@sydney.edu.au</dc:creator>
  <cp:lastModifiedBy>Celeste Black</cp:lastModifiedBy>
  <cp:revision>45</cp:revision>
  <cp:lastPrinted>2019-02-05T05:55:15Z</cp:lastPrinted>
  <dcterms:created xsi:type="dcterms:W3CDTF">2016-02-17T23:49:43Z</dcterms:created>
  <dcterms:modified xsi:type="dcterms:W3CDTF">2019-02-07T07:05:22Z</dcterms:modified>
</cp:coreProperties>
</file>