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60" r:id="rId1"/>
  </p:sldMasterIdLst>
  <p:notesMasterIdLst>
    <p:notesMasterId r:id="rId33"/>
  </p:notesMasterIdLst>
  <p:sldIdLst>
    <p:sldId id="257" r:id="rId2"/>
    <p:sldId id="313" r:id="rId3"/>
    <p:sldId id="333" r:id="rId4"/>
    <p:sldId id="327" r:id="rId5"/>
    <p:sldId id="321" r:id="rId6"/>
    <p:sldId id="346" r:id="rId7"/>
    <p:sldId id="347" r:id="rId8"/>
    <p:sldId id="334" r:id="rId9"/>
    <p:sldId id="339" r:id="rId10"/>
    <p:sldId id="341" r:id="rId11"/>
    <p:sldId id="342" r:id="rId12"/>
    <p:sldId id="344" r:id="rId13"/>
    <p:sldId id="345" r:id="rId14"/>
    <p:sldId id="348" r:id="rId15"/>
    <p:sldId id="350" r:id="rId16"/>
    <p:sldId id="351" r:id="rId17"/>
    <p:sldId id="352" r:id="rId18"/>
    <p:sldId id="335" r:id="rId19"/>
    <p:sldId id="353" r:id="rId20"/>
    <p:sldId id="354" r:id="rId21"/>
    <p:sldId id="355" r:id="rId22"/>
    <p:sldId id="364" r:id="rId23"/>
    <p:sldId id="365" r:id="rId24"/>
    <p:sldId id="336" r:id="rId25"/>
    <p:sldId id="357" r:id="rId26"/>
    <p:sldId id="360" r:id="rId27"/>
    <p:sldId id="359" r:id="rId28"/>
    <p:sldId id="358" r:id="rId29"/>
    <p:sldId id="362" r:id="rId30"/>
    <p:sldId id="367" r:id="rId31"/>
    <p:sldId id="36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7"/>
  </p:normalViewPr>
  <p:slideViewPr>
    <p:cSldViewPr snapToGrid="0" snapToObjects="1">
      <p:cViewPr>
        <p:scale>
          <a:sx n="87" d="100"/>
          <a:sy n="87" d="100"/>
        </p:scale>
        <p:origin x="616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C36BE-012D-314D-B433-0202651CFCAF}" type="datetimeFigureOut">
              <a:rPr lang="en-US" smtClean="0"/>
              <a:t>2/8/19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DA179-BD3F-5444-A206-B3708264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78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566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49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96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85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126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748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843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42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942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089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19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56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09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066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37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719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680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81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46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56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24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95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82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3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A179-BD3F-5444-A206-B370826420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0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Friday, February 8, 2019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Friday, February 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Friday, February 8,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Friday, February 8, 2019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Friday, February 8, 2019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Friday, February 8, 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Friday, February 8, 2019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Friday, February 8,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Friday, February 8, 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Friday, February 8, 2019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Friday, February 8, 2019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Friday, February 8,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967679"/>
            <a:ext cx="7543800" cy="5003629"/>
          </a:xfrm>
        </p:spPr>
        <p:txBody>
          <a:bodyPr/>
          <a:lstStyle/>
          <a:p>
            <a:pPr algn="ctr">
              <a:spcBef>
                <a:spcPts val="1800"/>
              </a:spcBef>
            </a:pPr>
            <a:r>
              <a:rPr lang="en-US" sz="2800" dirty="0" smtClean="0"/>
              <a:t>In Defense of an Abuse Concept:</a:t>
            </a:r>
            <a:br>
              <a:rPr lang="en-US" sz="2800" dirty="0" smtClean="0"/>
            </a:br>
            <a:r>
              <a:rPr lang="en-US" sz="2800" dirty="0" smtClean="0"/>
              <a:t>A Response to Tim Edgar’s “Building a Better GAAR”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200" dirty="0" smtClean="0"/>
              <a:t>Reimagining Tax for the 21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Century</a:t>
            </a:r>
            <a:br>
              <a:rPr lang="en-US" sz="2200" dirty="0" smtClean="0"/>
            </a:br>
            <a:r>
              <a:rPr lang="en-US" sz="2200" dirty="0" smtClean="0"/>
              <a:t>Inspired by Tim Edgar’s Scholarship</a:t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February 8-9, 2019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David G. Duff</a:t>
            </a:r>
            <a:br>
              <a:rPr lang="en-US" sz="2200" dirty="0" smtClean="0"/>
            </a:br>
            <a:r>
              <a:rPr lang="en-US" sz="2200" dirty="0" smtClean="0"/>
              <a:t>Allard School of Law</a:t>
            </a:r>
            <a:br>
              <a:rPr lang="en-US" sz="2200" dirty="0" smtClean="0"/>
            </a:br>
            <a:r>
              <a:rPr lang="en-US" sz="2200" dirty="0" smtClean="0"/>
              <a:t>University of British Columbia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4929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40" y="1879013"/>
            <a:ext cx="7543800" cy="4023023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direct revenue losses</a:t>
            </a:r>
          </a:p>
          <a:p>
            <a:pPr>
              <a:spcBef>
                <a:spcPts val="2400"/>
              </a:spcBef>
              <a:buFont typeface="Arial" charset="0"/>
              <a:buChar char="•"/>
            </a:pPr>
            <a:r>
              <a:rPr lang="en-US" sz="2800" dirty="0" smtClean="0"/>
              <a:t>direct efficiency (deadweight) losses and indirect efficiency losses</a:t>
            </a:r>
          </a:p>
          <a:p>
            <a:pPr>
              <a:spcBef>
                <a:spcPts val="2400"/>
              </a:spcBef>
              <a:buFont typeface="Arial" charset="0"/>
              <a:buChar char="•"/>
            </a:pPr>
            <a:r>
              <a:rPr lang="en-US" sz="2800" dirty="0"/>
              <a:t>d</a:t>
            </a:r>
            <a:r>
              <a:rPr lang="en-US" sz="2800" dirty="0" smtClean="0"/>
              <a:t>irect and indirect distributional consequences</a:t>
            </a:r>
          </a:p>
          <a:p>
            <a:pPr>
              <a:spcBef>
                <a:spcPts val="2400"/>
              </a:spcBef>
              <a:buFont typeface="Arial" charset="0"/>
              <a:buChar char="•"/>
            </a:pPr>
            <a:r>
              <a:rPr lang="en-US" sz="2800" dirty="0"/>
              <a:t>f</a:t>
            </a:r>
            <a:r>
              <a:rPr lang="en-US" sz="2800" dirty="0" smtClean="0"/>
              <a:t>ocus of economics literature and optimal tax theory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702723"/>
            <a:ext cx="7543800" cy="763687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 smtClean="0"/>
              <a:t>imperfect substitutability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99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40" y="2183813"/>
            <a:ext cx="7543800" cy="3708501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direct revenue losses</a:t>
            </a:r>
          </a:p>
          <a:p>
            <a:pPr>
              <a:spcBef>
                <a:spcPts val="2400"/>
              </a:spcBef>
              <a:buFont typeface="Arial" charset="0"/>
              <a:buChar char="•"/>
            </a:pPr>
            <a:r>
              <a:rPr lang="en-US" sz="2800" dirty="0"/>
              <a:t>i</a:t>
            </a:r>
            <a:r>
              <a:rPr lang="en-US" sz="2800" dirty="0" smtClean="0"/>
              <a:t>ndirect efficiency losses</a:t>
            </a:r>
          </a:p>
          <a:p>
            <a:pPr>
              <a:spcBef>
                <a:spcPts val="2400"/>
              </a:spcBef>
              <a:buFont typeface="Arial" charset="0"/>
              <a:buChar char="•"/>
            </a:pPr>
            <a:r>
              <a:rPr lang="en-US" sz="2800" dirty="0"/>
              <a:t>d</a:t>
            </a:r>
            <a:r>
              <a:rPr lang="en-US" sz="2800" dirty="0" smtClean="0"/>
              <a:t>irect and indirect distributional consequences</a:t>
            </a:r>
          </a:p>
          <a:p>
            <a:pPr>
              <a:spcBef>
                <a:spcPts val="2400"/>
              </a:spcBef>
              <a:buFont typeface="Arial" charset="0"/>
              <a:buChar char="•"/>
            </a:pPr>
            <a:r>
              <a:rPr lang="en-US" sz="2800" dirty="0"/>
              <a:t>f</a:t>
            </a:r>
            <a:r>
              <a:rPr lang="en-US" sz="2800" dirty="0" smtClean="0"/>
              <a:t>ocus of legal literature on </a:t>
            </a:r>
            <a:r>
              <a:rPr lang="en-US" sz="2800" dirty="0"/>
              <a:t>t</a:t>
            </a:r>
            <a:r>
              <a:rPr lang="en-US" sz="2800" dirty="0" smtClean="0"/>
              <a:t>ax avoidance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702723"/>
            <a:ext cx="7543800" cy="763687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 smtClean="0"/>
              <a:t>perfect substitutability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953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702723"/>
            <a:ext cx="7543800" cy="763687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/>
              <a:t>t</a:t>
            </a:r>
            <a:r>
              <a:rPr lang="en-US" sz="2800" dirty="0" smtClean="0"/>
              <a:t>ax avoidance as perfect substitutability</a:t>
            </a:r>
            <a:endParaRPr lang="en-US" sz="28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687531" y="2161310"/>
            <a:ext cx="7723217" cy="3841842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CA" sz="2400" dirty="0" smtClean="0"/>
              <a:t>“</a:t>
            </a:r>
            <a:r>
              <a:rPr lang="mr-IN" sz="2400" dirty="0" smtClean="0"/>
              <a:t>…</a:t>
            </a:r>
            <a:r>
              <a:rPr lang="en-CA" sz="2400" dirty="0" smtClean="0"/>
              <a:t> transactional </a:t>
            </a:r>
            <a:r>
              <a:rPr lang="en-US" sz="2400" dirty="0" smtClean="0"/>
              <a:t>substitution tends to be characterized as tax avoidance in the legal literature when it occurs in instances of perfect substitutability.” [849]</a:t>
            </a:r>
          </a:p>
          <a:p>
            <a:pPr marL="18288" indent="0">
              <a:buNone/>
            </a:pPr>
            <a:endParaRPr lang="en-US" sz="2400" dirty="0"/>
          </a:p>
          <a:p>
            <a:pPr marL="18288" indent="0">
              <a:buNone/>
            </a:pPr>
            <a:r>
              <a:rPr lang="en-US" sz="2400" dirty="0"/>
              <a:t>“</a:t>
            </a:r>
            <a:r>
              <a:rPr lang="mr-IN" sz="2400" dirty="0"/>
              <a:t>…</a:t>
            </a:r>
            <a:r>
              <a:rPr lang="en-CA" sz="2400" dirty="0"/>
              <a:t> tax-attribute creation, and tax-attribute trading have consequential attributes that are similar to those associated with transactional substitution implemented in instances of perfect substitutability</a:t>
            </a:r>
            <a:r>
              <a:rPr lang="en-CA" sz="2400" dirty="0" smtClean="0"/>
              <a:t>.” [850]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126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827413"/>
            <a:ext cx="7543800" cy="876695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/>
              <a:t>t</a:t>
            </a:r>
            <a:r>
              <a:rPr lang="en-US" sz="2800" dirty="0" smtClean="0"/>
              <a:t>ransactional substitution in instances of </a:t>
            </a:r>
            <a:r>
              <a:rPr lang="en-US" sz="2800" smtClean="0"/>
              <a:t>imperfect substitutability</a:t>
            </a:r>
            <a:endParaRPr lang="en-US" sz="28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777240" y="2299855"/>
            <a:ext cx="7543800" cy="3689442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US" sz="2400" dirty="0" smtClean="0"/>
              <a:t>”When </a:t>
            </a:r>
            <a:r>
              <a:rPr lang="en-US" sz="2400" dirty="0"/>
              <a:t>transactional substitution occurs in instances of imperfect substitutability, the focus of the legal literature appears to shift from the application of anti-avoidance rules or doctrines to an exercise in the classification of legal relationships, organizational structures, or transactional forms</a:t>
            </a:r>
            <a:r>
              <a:rPr lang="en-US" sz="2400" dirty="0" smtClean="0"/>
              <a:t>.”[</a:t>
            </a:r>
            <a:r>
              <a:rPr lang="en-US" sz="2400" smtClean="0"/>
              <a:t>849]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610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40" y="1934431"/>
            <a:ext cx="7543800" cy="3708501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400" dirty="0" smtClean="0"/>
              <a:t>understood as a negative externality, tax avoidance differs from negative externalities in production or consumption in two key ways:</a:t>
            </a:r>
          </a:p>
          <a:p>
            <a:pPr marL="841248" lvl="1" indent="-457200">
              <a:spcBef>
                <a:spcPts val="1800"/>
              </a:spcBef>
              <a:buAutoNum type="arabicPeriod"/>
            </a:pPr>
            <a:r>
              <a:rPr lang="en-US" sz="2400" dirty="0" smtClean="0"/>
              <a:t>there is no way to reduce the costs of tax avoidance except by ending the </a:t>
            </a:r>
            <a:r>
              <a:rPr lang="en-US" sz="2400" dirty="0" err="1" smtClean="0"/>
              <a:t>behaviour</a:t>
            </a:r>
            <a:endParaRPr lang="en-US" sz="2400" dirty="0" smtClean="0"/>
          </a:p>
          <a:p>
            <a:pPr marL="841248" lvl="1" indent="-457200">
              <a:spcBef>
                <a:spcPts val="1800"/>
              </a:spcBef>
              <a:buAutoNum type="arabicPeriod"/>
            </a:pPr>
            <a:r>
              <a:rPr lang="en-US" sz="2400" dirty="0" smtClean="0"/>
              <a:t>there is no optimal level of tax avoidance since marginal social costs are never less than marginal private benefits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702723"/>
            <a:ext cx="7543800" cy="763687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 smtClean="0"/>
              <a:t>tax avoidance as a negative externality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620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702723"/>
            <a:ext cx="7543800" cy="763687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 smtClean="0"/>
              <a:t>implications</a:t>
            </a:r>
            <a:endParaRPr lang="en-US" sz="28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777240" y="2230582"/>
            <a:ext cx="7543800" cy="3689442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US" sz="2400" dirty="0" smtClean="0"/>
              <a:t>”.. the policy goal must be the elimination of all tax avoidance.” [864]</a:t>
            </a:r>
          </a:p>
          <a:p>
            <a:pPr marL="18288" indent="0">
              <a:buNone/>
            </a:pPr>
            <a:endParaRPr lang="en-US" sz="2400" dirty="0" smtClean="0"/>
          </a:p>
          <a:p>
            <a:pPr marL="18288" indent="0">
              <a:buNone/>
            </a:pPr>
            <a:r>
              <a:rPr lang="en-US" sz="2400" dirty="0" smtClean="0"/>
              <a:t>“</a:t>
            </a:r>
            <a:r>
              <a:rPr lang="mr-IN" sz="2400" dirty="0" smtClean="0"/>
              <a:t>…</a:t>
            </a:r>
            <a:r>
              <a:rPr lang="en-CA" sz="2400" dirty="0" smtClean="0"/>
              <a:t> tax policymakers must enact a GAAR as the expression of a behavioral prohibition that targets the entire range of tax-avoidance transactions whose consequential attributes justify prohibition </a:t>
            </a:r>
            <a:r>
              <a:rPr lang="mr-IN" sz="2400" dirty="0" smtClean="0"/>
              <a:t>…</a:t>
            </a:r>
            <a:r>
              <a:rPr lang="en-CA" sz="2400" dirty="0" smtClean="0"/>
              <a:t>” [873]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66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702723"/>
            <a:ext cx="7543800" cy="763687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 smtClean="0"/>
              <a:t>problem</a:t>
            </a:r>
            <a:endParaRPr lang="en-US" sz="28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777240" y="2119745"/>
            <a:ext cx="7543800" cy="3689442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US" sz="2400" dirty="0" smtClean="0"/>
              <a:t>”.. the different types of behavior present different informational problems that can make the necessary identification exercise costly.” [851]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885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702723"/>
            <a:ext cx="7543800" cy="763687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 smtClean="0"/>
              <a:t>Edgar’s taxonomy as a solution</a:t>
            </a:r>
            <a:endParaRPr lang="en-US" sz="28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777240" y="2230582"/>
            <a:ext cx="7543800" cy="3689442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400" dirty="0" smtClean="0"/>
              <a:t>tax avoidance occurring in instances of perfect substitutability can be identified and addressed “relatively inexpensively” by the judiciary [851]</a:t>
            </a:r>
          </a:p>
          <a:p>
            <a:pPr>
              <a:buFont typeface="Arial" charset="0"/>
              <a:buChar char="•"/>
            </a:pP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ax avoidance involving instances of imperfect substitutability is “more appropriately addressed by the executive and legislative branches in discharging their policymaking function” [851]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899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1631158"/>
            <a:ext cx="7543800" cy="1636258"/>
          </a:xfrm>
        </p:spPr>
        <p:txBody>
          <a:bodyPr/>
          <a:lstStyle/>
          <a:p>
            <a:pPr algn="ctr"/>
            <a:r>
              <a:rPr lang="en-US" sz="3200" dirty="0" smtClean="0"/>
              <a:t>Edgar’s Proposals for a Better</a:t>
            </a:r>
            <a:br>
              <a:rPr lang="en-US" sz="3200" dirty="0" smtClean="0"/>
            </a:br>
            <a:r>
              <a:rPr lang="en-US" sz="3200" dirty="0" smtClean="0"/>
              <a:t>(“Target-Effective”) GAAR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37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702723"/>
            <a:ext cx="7543800" cy="987532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 smtClean="0"/>
              <a:t>two elements to most GAARs</a:t>
            </a:r>
            <a:br>
              <a:rPr lang="en-US" sz="2800" dirty="0" smtClean="0"/>
            </a:br>
            <a:r>
              <a:rPr lang="en-US" sz="2800" dirty="0" smtClean="0"/>
              <a:t>(in addition to tax benefit requirement)</a:t>
            </a:r>
            <a:endParaRPr lang="en-US" sz="28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777240" y="2189019"/>
            <a:ext cx="7543800" cy="3689442"/>
          </a:xfrm>
        </p:spPr>
        <p:txBody>
          <a:bodyPr>
            <a:noAutofit/>
          </a:bodyPr>
          <a:lstStyle/>
          <a:p>
            <a:pPr marL="475488" indent="-457200">
              <a:buAutoNum type="arabicPeriod"/>
            </a:pPr>
            <a:r>
              <a:rPr lang="en-US" sz="2400" dirty="0"/>
              <a:t>i</a:t>
            </a:r>
            <a:r>
              <a:rPr lang="en-US" sz="2400" dirty="0" smtClean="0"/>
              <a:t>nquiry into the purpose of a transaction or series to determine if it is an avoidance transaction </a:t>
            </a:r>
            <a:r>
              <a:rPr lang="mr-IN" sz="2400" dirty="0" smtClean="0"/>
              <a:t>–</a:t>
            </a:r>
            <a:r>
              <a:rPr lang="en-US" sz="2400" dirty="0" smtClean="0"/>
              <a:t> e.g., subsection 245(3)</a:t>
            </a:r>
          </a:p>
          <a:p>
            <a:pPr marL="475488" indent="-457200">
              <a:buAutoNum type="arabicPeriod"/>
            </a:pPr>
            <a:endParaRPr lang="en-US" sz="2400" dirty="0"/>
          </a:p>
          <a:p>
            <a:pPr marL="475488" indent="-457200">
              <a:buAutoNum type="arabicPeriod"/>
            </a:pPr>
            <a:r>
              <a:rPr lang="en-US" sz="2400" dirty="0" smtClean="0"/>
              <a:t>inquiry into the object or purpose of the relevant provisions to determine whether the avoidance transaction results in a misuse or abuse of the provisions </a:t>
            </a:r>
            <a:r>
              <a:rPr lang="mr-IN" sz="2400" dirty="0" smtClean="0"/>
              <a:t>–</a:t>
            </a:r>
            <a:r>
              <a:rPr lang="en-US" sz="2400" dirty="0" smtClean="0"/>
              <a:t> e.g., subsection 245(4)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62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7642" y="2001151"/>
            <a:ext cx="7585621" cy="3708501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US" sz="2400" dirty="0" smtClean="0"/>
              <a:t>1.  Edgar’s taxonomy of tax-avoidance</a:t>
            </a:r>
          </a:p>
          <a:p>
            <a:pPr marL="475488" indent="-457200">
              <a:buFont typeface="+mj-lt"/>
              <a:buAutoNum type="arabicPeriod"/>
            </a:pPr>
            <a:endParaRPr lang="en-US" sz="2400" dirty="0" smtClean="0"/>
          </a:p>
          <a:p>
            <a:pPr marL="18288" indent="0">
              <a:buNone/>
            </a:pPr>
            <a:r>
              <a:rPr lang="en-US" sz="2400" dirty="0" smtClean="0"/>
              <a:t>2.  Edgar’s consequentialist approach to tax avoidance</a:t>
            </a:r>
          </a:p>
          <a:p>
            <a:pPr marL="18288" indent="0">
              <a:buNone/>
            </a:pPr>
            <a:endParaRPr lang="en-US" sz="2400" dirty="0" smtClean="0"/>
          </a:p>
          <a:p>
            <a:pPr marL="18288" indent="0">
              <a:buNone/>
            </a:pPr>
            <a:r>
              <a:rPr lang="en-US" sz="2400" dirty="0" smtClean="0"/>
              <a:t>3.  Edgar’s proposals for a target-effective GAAR</a:t>
            </a:r>
          </a:p>
          <a:p>
            <a:pPr marL="18288" indent="0">
              <a:buNone/>
            </a:pPr>
            <a:endParaRPr lang="en-US" sz="2400" dirty="0" smtClean="0"/>
          </a:p>
          <a:p>
            <a:pPr marL="18288" indent="0">
              <a:buNone/>
            </a:pPr>
            <a:r>
              <a:rPr lang="en-US" sz="2400" dirty="0"/>
              <a:t>4</a:t>
            </a:r>
            <a:r>
              <a:rPr lang="en-US" sz="2400" dirty="0" smtClean="0"/>
              <a:t>.  Response and defense of abuse </a:t>
            </a:r>
            <a:r>
              <a:rPr lang="en-US" sz="2400" dirty="0"/>
              <a:t>c</a:t>
            </a:r>
            <a:r>
              <a:rPr lang="en-US" sz="2400" dirty="0" smtClean="0"/>
              <a:t>oncept</a:t>
            </a:r>
            <a:endParaRPr lang="en-US" sz="2400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777240" y="702723"/>
            <a:ext cx="7543800" cy="763687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 smtClean="0"/>
              <a:t>Outline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3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702723"/>
            <a:ext cx="7543800" cy="987532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 smtClean="0"/>
              <a:t>Edgar’s criticisms of the abuse requirement</a:t>
            </a:r>
            <a:endParaRPr lang="en-US" sz="28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777240" y="2189019"/>
            <a:ext cx="7543800" cy="3689442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400" dirty="0"/>
              <a:t>“hopelessly unclear</a:t>
            </a:r>
            <a:r>
              <a:rPr lang="en-US" sz="2400" dirty="0" smtClean="0"/>
              <a:t>”</a:t>
            </a:r>
          </a:p>
          <a:p>
            <a:pPr>
              <a:spcBef>
                <a:spcPts val="2400"/>
              </a:spcBef>
              <a:buFont typeface="Arial" charset="0"/>
              <a:buChar char="•"/>
            </a:pPr>
            <a:r>
              <a:rPr lang="en-US" sz="2400" dirty="0"/>
              <a:t> beyond the competence of the judiciary</a:t>
            </a:r>
            <a:endParaRPr lang="en-US" sz="2400" dirty="0" smtClean="0"/>
          </a:p>
          <a:p>
            <a:pPr>
              <a:spcBef>
                <a:spcPts val="2400"/>
              </a:spcBef>
              <a:buFont typeface="Arial" charset="0"/>
              <a:buChar char="•"/>
            </a:pPr>
            <a:r>
              <a:rPr lang="en-US" sz="2400" dirty="0" smtClean="0"/>
              <a:t>under-inclusive</a:t>
            </a:r>
          </a:p>
          <a:p>
            <a:pPr>
              <a:spcBef>
                <a:spcPts val="2400"/>
              </a:spcBef>
              <a:buFont typeface="Arial" charset="0"/>
              <a:buChar char="•"/>
            </a:pPr>
            <a:r>
              <a:rPr lang="en-US" sz="2400" dirty="0" smtClean="0"/>
              <a:t>unnecessary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574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749531" y="1676400"/>
            <a:ext cx="7543800" cy="3689442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US" sz="2400" dirty="0" smtClean="0"/>
              <a:t>”</a:t>
            </a:r>
            <a:r>
              <a:rPr lang="mr-IN" sz="2400" dirty="0" smtClean="0"/>
              <a:t>…</a:t>
            </a:r>
            <a:r>
              <a:rPr lang="en-CA" sz="2400" dirty="0" smtClean="0"/>
              <a:t> the identification of tax avoidance transactions appropriately subject to prohibition has absolutely nothing to do with perceptions of legislative intent.”</a:t>
            </a:r>
            <a:endParaRPr lang="en-US" sz="2800" dirty="0"/>
          </a:p>
          <a:p>
            <a:pPr marL="18288" indent="0" algn="r">
              <a:buNone/>
            </a:pPr>
            <a:endParaRPr lang="en-US" sz="2400" dirty="0" smtClean="0"/>
          </a:p>
          <a:p>
            <a:pPr marL="18288" indent="0" algn="r">
              <a:buNone/>
            </a:pPr>
            <a:r>
              <a:rPr lang="en-US" sz="2400" dirty="0" smtClean="0"/>
              <a:t>Tim </a:t>
            </a:r>
            <a:r>
              <a:rPr lang="en-US" sz="2400" dirty="0"/>
              <a:t>Edgar, “Building a Better GAAR” (2008), p. </a:t>
            </a:r>
            <a:r>
              <a:rPr lang="en-US" sz="2400" dirty="0" smtClean="0"/>
              <a:t>882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37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78031"/>
            <a:ext cx="7543800" cy="1015241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 smtClean="0"/>
              <a:t>Edgar’s </a:t>
            </a:r>
            <a:r>
              <a:rPr lang="en-US" sz="2800"/>
              <a:t>b</a:t>
            </a:r>
            <a:r>
              <a:rPr lang="en-US" sz="2800" smtClean="0"/>
              <a:t>etter GAAR: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tax-attribute creation </a:t>
            </a:r>
            <a:r>
              <a:rPr lang="en-US" sz="2800" smtClean="0"/>
              <a:t>and transfers</a:t>
            </a:r>
            <a:endParaRPr lang="en-US" sz="28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777240" y="1856511"/>
            <a:ext cx="7543800" cy="4378036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US" sz="2400" dirty="0" smtClean="0"/>
              <a:t>”</a:t>
            </a:r>
            <a:r>
              <a:rPr lang="mr-IN" sz="2400" dirty="0" smtClean="0"/>
              <a:t>…</a:t>
            </a:r>
            <a:r>
              <a:rPr lang="en-CA" sz="2400" dirty="0" smtClean="0"/>
              <a:t> </a:t>
            </a:r>
            <a:r>
              <a:rPr lang="en-US" sz="2400" dirty="0" smtClean="0"/>
              <a:t>the relevant distinction should be reframed as a distinction between tax-avoidance behavior that is sanctioned and all other tax-avoidance behavior, with the former category limited to those transactions that are undertaken to access a tax benefit that is explicitly provided legislatively to encourage such transactions (that is, tax expenditure provisions)” [881]</a:t>
            </a:r>
            <a:endParaRPr lang="en-US" sz="2400" dirty="0"/>
          </a:p>
          <a:p>
            <a:pPr marL="18288" indent="0">
              <a:spcBef>
                <a:spcPts val="3000"/>
              </a:spcBef>
              <a:buNone/>
            </a:pPr>
            <a:r>
              <a:rPr lang="en-US" sz="2400" dirty="0" smtClean="0"/>
              <a:t>“For these transactions, the relevance of statutory interpretation as an identification tool should be severely limited.” [839]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899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633449"/>
            <a:ext cx="7543800" cy="1015241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 smtClean="0"/>
              <a:t>Edgar’s </a:t>
            </a:r>
            <a:r>
              <a:rPr lang="en-US" sz="2800" dirty="0"/>
              <a:t>b</a:t>
            </a:r>
            <a:r>
              <a:rPr lang="en-US" sz="2800" dirty="0" smtClean="0"/>
              <a:t>etter GAAR:</a:t>
            </a:r>
            <a:br>
              <a:rPr lang="en-US" sz="2800" dirty="0" smtClean="0"/>
            </a:br>
            <a:r>
              <a:rPr lang="en-US" sz="2800" dirty="0" smtClean="0"/>
              <a:t>transactional substitution</a:t>
            </a:r>
            <a:endParaRPr lang="en-US" sz="28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777240" y="2036617"/>
            <a:ext cx="7543800" cy="4197929"/>
          </a:xfrm>
        </p:spPr>
        <p:txBody>
          <a:bodyPr>
            <a:noAutofit/>
          </a:bodyPr>
          <a:lstStyle/>
          <a:p>
            <a:pPr marL="18288" indent="0">
              <a:spcBef>
                <a:spcPts val="2400"/>
              </a:spcBef>
              <a:buNone/>
            </a:pPr>
            <a:r>
              <a:rPr lang="en-US" sz="2400" dirty="0" smtClean="0"/>
              <a:t>“With transactional substitutes, a concept of economic substance as tantamount to synthetic replication should be used to limit the identification of prohibited transactions by the judiciary </a:t>
            </a:r>
            <a:r>
              <a:rPr lang="mr-IN" sz="2400" dirty="0" smtClean="0"/>
              <a:t>…</a:t>
            </a:r>
            <a:r>
              <a:rPr lang="en-US" sz="2400" dirty="0" smtClean="0"/>
              <a:t> ” [893]</a:t>
            </a:r>
          </a:p>
          <a:p>
            <a:pPr marL="18288" indent="0">
              <a:spcBef>
                <a:spcPts val="3000"/>
              </a:spcBef>
              <a:buNone/>
            </a:pPr>
            <a:r>
              <a:rPr lang="en-US" sz="2400" dirty="0" smtClean="0"/>
              <a:t>“</a:t>
            </a:r>
            <a:r>
              <a:rPr lang="mr-IN" sz="2400" dirty="0" smtClean="0"/>
              <a:t>…</a:t>
            </a:r>
            <a:r>
              <a:rPr lang="en-CA" sz="2400" dirty="0" smtClean="0"/>
              <a:t> a definition of economic substance that targets a narrow range of such transactions </a:t>
            </a:r>
            <a:r>
              <a:rPr lang="mr-IN" sz="2400" dirty="0" smtClean="0"/>
              <a:t>…</a:t>
            </a:r>
            <a:r>
              <a:rPr lang="en-CA" sz="2400" dirty="0" smtClean="0"/>
              <a:t> renders statutory interpretation irrelevant as an identification tool.” [840]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328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1631158"/>
            <a:ext cx="7543800" cy="1636258"/>
          </a:xfrm>
        </p:spPr>
        <p:txBody>
          <a:bodyPr/>
          <a:lstStyle/>
          <a:p>
            <a:pPr algn="ctr"/>
            <a:r>
              <a:rPr lang="en-US" sz="3200" dirty="0" smtClean="0"/>
              <a:t>Response and </a:t>
            </a:r>
            <a:br>
              <a:rPr lang="en-US" sz="3200" dirty="0" smtClean="0"/>
            </a:br>
            <a:r>
              <a:rPr lang="en-US" sz="3200" dirty="0" smtClean="0"/>
              <a:t>Defense of an Abuse Concept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37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647305"/>
            <a:ext cx="7543800" cy="752004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 smtClean="0"/>
              <a:t>praise for Edgar’s analysis</a:t>
            </a:r>
            <a:endParaRPr lang="en-US" sz="28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777240" y="1731818"/>
            <a:ext cx="7543800" cy="4461163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200" dirty="0" smtClean="0"/>
              <a:t>Edgar’s taxonomy of tax avoidance cases is a profound and unique contribution, and its implications for designing a better GAAR are extremely useful</a:t>
            </a:r>
          </a:p>
          <a:p>
            <a:pPr>
              <a:spcBef>
                <a:spcPts val="2400"/>
              </a:spcBef>
              <a:buFont typeface="Arial" charset="0"/>
              <a:buChar char="•"/>
            </a:pPr>
            <a:r>
              <a:rPr lang="en-US" sz="2200" dirty="0"/>
              <a:t>t</a:t>
            </a:r>
            <a:r>
              <a:rPr lang="en-US" sz="2200" dirty="0" smtClean="0"/>
              <a:t>he conclusion that transactions that create or transfer a tax attribute should be subject to a GAAR absent explicit legislative authorization strikes me as correct (though for different reasons)</a:t>
            </a:r>
          </a:p>
          <a:p>
            <a:pPr>
              <a:spcBef>
                <a:spcPts val="2400"/>
              </a:spcBef>
              <a:buFont typeface="Arial" charset="0"/>
              <a:buChar char="•"/>
            </a:pPr>
            <a:r>
              <a:rPr lang="en-US" sz="2200" dirty="0"/>
              <a:t>s</a:t>
            </a:r>
            <a:r>
              <a:rPr lang="en-US" sz="2200" dirty="0" smtClean="0"/>
              <a:t>imilarly, the conclusion that transactional substitutions that closely replicate the non-tax attributes of a higher-taxed arrangement should be subject to a GAAR also seems right (though again for different reasons)</a:t>
            </a:r>
          </a:p>
        </p:txBody>
      </p:sp>
    </p:spTree>
    <p:extLst>
      <p:ext uri="{BB962C8B-B14F-4D97-AF65-F5344CB8AC3E}">
        <p14:creationId xmlns:p14="http://schemas.microsoft.com/office/powerpoint/2010/main" val="93851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702723"/>
            <a:ext cx="7543800" cy="848986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 smtClean="0"/>
              <a:t>two criticisms</a:t>
            </a:r>
            <a:endParaRPr lang="en-US" sz="28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777240" y="1981200"/>
            <a:ext cx="7543800" cy="4156363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400" dirty="0" smtClean="0"/>
              <a:t>Edgar </a:t>
            </a:r>
            <a:r>
              <a:rPr lang="en-US" sz="2400" dirty="0"/>
              <a:t>may </a:t>
            </a:r>
            <a:r>
              <a:rPr lang="en-US" sz="2400" dirty="0" smtClean="0"/>
              <a:t>exaggerate </a:t>
            </a:r>
            <a:r>
              <a:rPr lang="en-US" sz="2400" dirty="0"/>
              <a:t>the distinction </a:t>
            </a:r>
            <a:r>
              <a:rPr lang="en-US" sz="2400" dirty="0" smtClean="0"/>
              <a:t>between </a:t>
            </a:r>
            <a:r>
              <a:rPr lang="en-US" sz="2400" dirty="0"/>
              <a:t>perfect and imperfect substitutes, resulting in a  potentially narrow conception of “economic substance” that </a:t>
            </a:r>
            <a:r>
              <a:rPr lang="en-US" sz="2400" dirty="0" smtClean="0"/>
              <a:t>might </a:t>
            </a:r>
            <a:r>
              <a:rPr lang="en-US" sz="2400" dirty="0"/>
              <a:t>make his GAAR under-inclusive</a:t>
            </a:r>
          </a:p>
          <a:p>
            <a:pPr>
              <a:spcBef>
                <a:spcPts val="2400"/>
              </a:spcBef>
              <a:buFont typeface="Arial" charset="0"/>
              <a:buChar char="•"/>
            </a:pPr>
            <a:r>
              <a:rPr lang="en-US" sz="2400" dirty="0"/>
              <a:t>m</a:t>
            </a:r>
            <a:r>
              <a:rPr lang="en-US" sz="2400" dirty="0" smtClean="0"/>
              <a:t>ore significantly, I think that his criticisms of the “statutory interpretation overly” on a business  (or non-tax) purpose test is misconceived</a:t>
            </a:r>
          </a:p>
        </p:txBody>
      </p:sp>
    </p:spTree>
    <p:extLst>
      <p:ext uri="{BB962C8B-B14F-4D97-AF65-F5344CB8AC3E}">
        <p14:creationId xmlns:p14="http://schemas.microsoft.com/office/powerpoint/2010/main" val="141977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702723"/>
            <a:ext cx="7543800" cy="904404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/>
              <a:t>i</a:t>
            </a:r>
            <a:r>
              <a:rPr lang="en-US" sz="2800" dirty="0" smtClean="0"/>
              <a:t>mperfect and perfect </a:t>
            </a:r>
            <a:r>
              <a:rPr lang="en-US" sz="2800" dirty="0"/>
              <a:t>s</a:t>
            </a:r>
            <a:r>
              <a:rPr lang="en-US" sz="2800" dirty="0" smtClean="0"/>
              <a:t>ubstitutes</a:t>
            </a:r>
            <a:endParaRPr lang="en-US" sz="28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777240" y="2036618"/>
            <a:ext cx="7543800" cy="4156363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400" dirty="0"/>
              <a:t>i</a:t>
            </a:r>
            <a:r>
              <a:rPr lang="en-US" sz="2400" dirty="0" smtClean="0"/>
              <a:t>n some cases, the costs associated with transactional substitution in instances of imperfect substitution may be relatively minimal </a:t>
            </a:r>
            <a:r>
              <a:rPr lang="mr-IN" sz="2400" dirty="0" smtClean="0"/>
              <a:t>–</a:t>
            </a:r>
            <a:r>
              <a:rPr lang="en-US" sz="2400" dirty="0" smtClean="0"/>
              <a:t> e.g., incorporated employees, surplus stripping</a:t>
            </a:r>
            <a:endParaRPr lang="en-US" sz="2400" dirty="0"/>
          </a:p>
          <a:p>
            <a:pPr>
              <a:spcBef>
                <a:spcPts val="3000"/>
              </a:spcBef>
              <a:buFont typeface="Arial" charset="0"/>
              <a:buChar char="•"/>
            </a:pPr>
            <a:r>
              <a:rPr lang="en-US" sz="2400" dirty="0"/>
              <a:t>a</a:t>
            </a:r>
            <a:r>
              <a:rPr lang="en-US" sz="2400" dirty="0" smtClean="0"/>
              <a:t>t the same time, since transactional substitution in instances of so-called perfect substitutability invariably involves transactions cost, the distinction </a:t>
            </a:r>
            <a:r>
              <a:rPr lang="en-US" sz="2400" dirty="0"/>
              <a:t>b</a:t>
            </a:r>
            <a:r>
              <a:rPr lang="en-US" sz="2400" dirty="0" smtClean="0"/>
              <a:t>etween these two ideal types may be overblown in reality, which suggests that Edgar’s concept of  “economic substance” may be too narrow</a:t>
            </a:r>
          </a:p>
        </p:txBody>
      </p:sp>
    </p:spTree>
    <p:extLst>
      <p:ext uri="{BB962C8B-B14F-4D97-AF65-F5344CB8AC3E}">
        <p14:creationId xmlns:p14="http://schemas.microsoft.com/office/powerpoint/2010/main" val="204092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702723"/>
            <a:ext cx="7543800" cy="835132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/>
              <a:t>a</a:t>
            </a:r>
            <a:r>
              <a:rPr lang="en-US" sz="2800" smtClean="0"/>
              <a:t>buse </a:t>
            </a:r>
            <a:r>
              <a:rPr lang="en-US" sz="2800" dirty="0"/>
              <a:t>r</a:t>
            </a:r>
            <a:r>
              <a:rPr lang="en-US" sz="2800" smtClean="0"/>
              <a:t>equirement</a:t>
            </a:r>
            <a:endParaRPr lang="en-US" sz="28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777240" y="1995054"/>
            <a:ext cx="7543800" cy="4021952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400" dirty="0" smtClean="0"/>
              <a:t>Edgar’s criticisms, I believe, reflect a measure of frustration with a narrow approach to the Canadian GAAR adopted in some cases, which reflected a lingering legacy of the </a:t>
            </a:r>
            <a:r>
              <a:rPr lang="en-US" sz="2400" i="1" dirty="0" smtClean="0"/>
              <a:t>Duke of Westminster </a:t>
            </a:r>
            <a:r>
              <a:rPr lang="en-US" sz="2400" dirty="0" smtClean="0"/>
              <a:t>approach and the textualism and formalism that characterized SCC judgments in the mid-1990s and early-2000s</a:t>
            </a:r>
          </a:p>
          <a:p>
            <a:pPr>
              <a:spcBef>
                <a:spcPts val="3000"/>
              </a:spcBef>
              <a:buFont typeface="Arial" charset="0"/>
              <a:buChar char="•"/>
            </a:pPr>
            <a:r>
              <a:rPr lang="en-US" sz="2400" dirty="0" smtClean="0"/>
              <a:t>subsequent decisions (e.g., </a:t>
            </a:r>
            <a:r>
              <a:rPr lang="en-US" sz="2400" i="1" dirty="0" err="1" smtClean="0"/>
              <a:t>Copthorne</a:t>
            </a:r>
            <a:r>
              <a:rPr lang="en-US" sz="2400" dirty="0" smtClean="0"/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demonstrate increasing judicial sophistication with the GAAR as judges and legal counsel have become more familiar with the GAAR</a:t>
            </a:r>
          </a:p>
        </p:txBody>
      </p:sp>
    </p:spTree>
    <p:extLst>
      <p:ext uri="{BB962C8B-B14F-4D97-AF65-F5344CB8AC3E}">
        <p14:creationId xmlns:p14="http://schemas.microsoft.com/office/powerpoint/2010/main" val="935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78033"/>
            <a:ext cx="7543800" cy="835132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 smtClean="0"/>
              <a:t>statutory interpretation under Edgar’s GAAR</a:t>
            </a:r>
            <a:endParaRPr lang="en-US" sz="28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720458" y="1745672"/>
            <a:ext cx="7657363" cy="4433455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Font typeface="Arial" charset="0"/>
              <a:buChar char="•"/>
            </a:pPr>
            <a:r>
              <a:rPr lang="en-US" sz="2200" dirty="0"/>
              <a:t>f</a:t>
            </a:r>
            <a:r>
              <a:rPr lang="en-US" sz="2200" dirty="0" smtClean="0"/>
              <a:t>urther, although Edgar’s approach </a:t>
            </a:r>
            <a:r>
              <a:rPr lang="en-US" sz="2200" dirty="0" smtClean="0"/>
              <a:t>aims to ”severely limit” or “render irrelevant” statutory interpretation as an element of a GAAR, it is not clear </a:t>
            </a:r>
            <a:r>
              <a:rPr lang="en-US" sz="2200" dirty="0" smtClean="0"/>
              <a:t>that it</a:t>
            </a:r>
            <a:r>
              <a:rPr lang="en-US" sz="2200" dirty="0" smtClean="0"/>
              <a:t> </a:t>
            </a:r>
            <a:r>
              <a:rPr lang="en-US" sz="2200" dirty="0" smtClean="0"/>
              <a:t>actually does so since</a:t>
            </a:r>
            <a:endParaRPr lang="en-US" sz="2200" dirty="0" smtClean="0"/>
          </a:p>
          <a:p>
            <a:pPr marL="841248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200" dirty="0" smtClean="0"/>
              <a:t>the </a:t>
            </a:r>
            <a:r>
              <a:rPr lang="en-US" sz="2200" dirty="0" smtClean="0"/>
              <a:t>designation </a:t>
            </a:r>
            <a:r>
              <a:rPr lang="en-US" sz="2200" dirty="0" smtClean="0"/>
              <a:t>of a “tax </a:t>
            </a:r>
            <a:r>
              <a:rPr lang="en-US" sz="2200" dirty="0" smtClean="0"/>
              <a:t>expenditure” is generally the outcome of an interpretive exercise, and</a:t>
            </a:r>
          </a:p>
          <a:p>
            <a:pPr marL="841248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200" dirty="0" smtClean="0"/>
              <a:t>the extent to which a transactional substitute must replicate the non-tax attributes of a higher-taxed transaction to be subject to a GAAR may also depend an interpretation of the relevant statutory scheme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96982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1631158"/>
            <a:ext cx="7543800" cy="1636258"/>
          </a:xfrm>
        </p:spPr>
        <p:txBody>
          <a:bodyPr/>
          <a:lstStyle/>
          <a:p>
            <a:pPr algn="ctr"/>
            <a:r>
              <a:rPr lang="en-US" sz="3200" dirty="0" smtClean="0"/>
              <a:t>Edgar’s Taxonomy of Tax Avoidance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059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78033"/>
            <a:ext cx="7543800" cy="835132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/>
              <a:t>i</a:t>
            </a:r>
            <a:r>
              <a:rPr lang="en-US" sz="2800" dirty="0" smtClean="0"/>
              <a:t>mplicit interpretation in Edgar’s GAAR</a:t>
            </a:r>
            <a:endParaRPr lang="en-US" sz="28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777239" y="1745672"/>
            <a:ext cx="7543801" cy="4433455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Font typeface="Arial" charset="0"/>
              <a:buChar char="•"/>
            </a:pPr>
            <a:r>
              <a:rPr lang="en-US" sz="2000" dirty="0" smtClean="0"/>
              <a:t>more </a:t>
            </a:r>
            <a:r>
              <a:rPr lang="en-US" sz="2000" dirty="0" smtClean="0"/>
              <a:t>significantly, the conclusion that the creation or transfer of a tax attribute and </a:t>
            </a:r>
            <a:r>
              <a:rPr lang="en-US" sz="2000" dirty="0"/>
              <a:t>transactional substitutions that closely replicate the non-tax attributes of a higher-taxed arrangement should </a:t>
            </a:r>
            <a:r>
              <a:rPr lang="en-US" sz="2000" dirty="0" smtClean="0"/>
              <a:t>generally be </a:t>
            </a:r>
            <a:r>
              <a:rPr lang="en-US" sz="2000" dirty="0"/>
              <a:t>subject to a </a:t>
            </a:r>
            <a:r>
              <a:rPr lang="en-US" sz="2000" dirty="0" smtClean="0"/>
              <a:t>GAAR is arguably itself the product of an implicit </a:t>
            </a:r>
            <a:r>
              <a:rPr lang="en-US" sz="2000" dirty="0" smtClean="0"/>
              <a:t>exercise in statutory interpretation, according to which:</a:t>
            </a:r>
          </a:p>
          <a:p>
            <a:pPr marL="841248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/>
              <a:t>the creation and transfer if a tax-attribute is generally contrary to the object or purpose of an income tax absent explicit legislative authorization; and</a:t>
            </a:r>
          </a:p>
          <a:p>
            <a:pPr marL="841248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/>
              <a:t>the integrity of statutory rules providing different tax consequences for different transactional forms requires the application of a GAAR to transactional </a:t>
            </a:r>
            <a:r>
              <a:rPr lang="en-US" sz="2000" dirty="0"/>
              <a:t>substitutes that </a:t>
            </a:r>
            <a:r>
              <a:rPr lang="en-US" sz="2000" dirty="0" smtClean="0"/>
              <a:t>closely replicate </a:t>
            </a:r>
            <a:r>
              <a:rPr lang="en-US" sz="2000" dirty="0"/>
              <a:t>a </a:t>
            </a:r>
            <a:r>
              <a:rPr lang="en-US" sz="2000" dirty="0" smtClean="0"/>
              <a:t>higher-taxed arrangement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133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633451"/>
            <a:ext cx="7543800" cy="835132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 smtClean="0"/>
              <a:t>legal </a:t>
            </a:r>
            <a:r>
              <a:rPr lang="en-US" sz="2800" dirty="0" smtClean="0"/>
              <a:t>integrity and a GAAR</a:t>
            </a:r>
            <a:endParaRPr lang="en-US" sz="28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777240" y="1801090"/>
            <a:ext cx="7543800" cy="4433455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Font typeface="Arial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lthough a consequential approach may be able to account for the application of a GAAR to different categories of tax avoidance in the way that Edgar proposes, this result may also be explained on non-consequential grounds, by reference to the object and purpose of the legislation and the integrity of the statutory rules adopted by Parliament</a:t>
            </a:r>
            <a:endParaRPr lang="en-US" dirty="0"/>
          </a:p>
          <a:p>
            <a:pPr>
              <a:spcBef>
                <a:spcPts val="1800"/>
              </a:spcBef>
              <a:buFont typeface="Arial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rom this perspective, an abuse concept is a valuable element of a GAAR, reflecting what may be a </a:t>
            </a:r>
            <a:r>
              <a:rPr lang="en-US" dirty="0" smtClean="0"/>
              <a:t>more </a:t>
            </a:r>
            <a:r>
              <a:rPr lang="en-US" dirty="0" smtClean="0"/>
              <a:t>persuasive rationale for a GAAR than a consequentialist </a:t>
            </a:r>
            <a:r>
              <a:rPr lang="en-US" dirty="0" smtClean="0"/>
              <a:t>approach - as an important instrument to safeguard the purposes of the income tax and the integrity of the law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25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8495" y="1629631"/>
            <a:ext cx="7095511" cy="3708501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US" sz="2400" dirty="0" smtClean="0"/>
              <a:t>“a taxonomy of tax-avoidance behavior </a:t>
            </a:r>
            <a:r>
              <a:rPr lang="mr-IN" sz="2400" dirty="0" smtClean="0"/>
              <a:t>…</a:t>
            </a:r>
            <a:r>
              <a:rPr lang="en-US" sz="2400" dirty="0" smtClean="0"/>
              <a:t> consists of five general types: (</a:t>
            </a:r>
            <a:r>
              <a:rPr lang="en-US" sz="2400" dirty="0" err="1" smtClean="0"/>
              <a:t>i</a:t>
            </a:r>
            <a:r>
              <a:rPr lang="en-US" sz="2400" dirty="0" smtClean="0"/>
              <a:t>) changes in real behavior; (ii) transactional substitution; (iii) creation of tax attributes; (iv) transfer of tax attributes; and (v) tax evasion.”</a:t>
            </a:r>
          </a:p>
          <a:p>
            <a:pPr marL="18288" indent="0">
              <a:buNone/>
            </a:pPr>
            <a:endParaRPr lang="en-US" sz="2400" dirty="0"/>
          </a:p>
          <a:p>
            <a:pPr marL="18288" indent="0" algn="r">
              <a:buNone/>
            </a:pPr>
            <a:r>
              <a:rPr lang="en-US" sz="2200" dirty="0" smtClean="0"/>
              <a:t>Tim Edgar, “Building a Better GAAR” (2008), p. 842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567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40" y="1831680"/>
            <a:ext cx="7588271" cy="4190400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US" sz="2400" dirty="0" smtClean="0"/>
              <a:t>“transactional substitution occurs because of the inconsistent treatment of </a:t>
            </a:r>
            <a:r>
              <a:rPr lang="mr-IN" sz="2400" dirty="0" smtClean="0"/>
              <a:t>…</a:t>
            </a:r>
            <a:r>
              <a:rPr lang="en-US" sz="2400" dirty="0" smtClean="0"/>
              <a:t> transactional forms”</a:t>
            </a:r>
            <a:endParaRPr lang="en-US" sz="2400" dirty="0"/>
          </a:p>
          <a:p>
            <a:pPr lvl="1">
              <a:spcBef>
                <a:spcPts val="1200"/>
              </a:spcBef>
              <a:buFont typeface="Arial"/>
              <a:buChar char="•"/>
            </a:pPr>
            <a:r>
              <a:rPr lang="en-US" sz="2400" dirty="0" smtClean="0"/>
              <a:t>debt vs. equity</a:t>
            </a:r>
          </a:p>
          <a:p>
            <a:pPr lvl="1">
              <a:spcBef>
                <a:spcPts val="1200"/>
              </a:spcBef>
              <a:buFont typeface="Arial"/>
              <a:buChar char="•"/>
            </a:pPr>
            <a:r>
              <a:rPr lang="en-US" sz="2400" dirty="0" smtClean="0"/>
              <a:t>corporations </a:t>
            </a:r>
            <a:r>
              <a:rPr lang="en-US" sz="2400" dirty="0"/>
              <a:t>vs. partnerships or trusts</a:t>
            </a:r>
          </a:p>
          <a:p>
            <a:pPr lvl="1">
              <a:spcBef>
                <a:spcPts val="1200"/>
              </a:spcBef>
              <a:buFont typeface="Arial"/>
              <a:buChar char="•"/>
            </a:pPr>
            <a:r>
              <a:rPr lang="en-US" sz="2400" dirty="0"/>
              <a:t>employees vs. independent contractors</a:t>
            </a:r>
          </a:p>
          <a:p>
            <a:pPr lvl="1">
              <a:spcBef>
                <a:spcPts val="1200"/>
              </a:spcBef>
              <a:buFont typeface="Arial"/>
              <a:buChar char="•"/>
            </a:pPr>
            <a:r>
              <a:rPr lang="en-US" sz="2400" dirty="0" smtClean="0"/>
              <a:t>residents vs. non-residents</a:t>
            </a:r>
          </a:p>
          <a:p>
            <a:pPr lvl="1">
              <a:spcBef>
                <a:spcPts val="1200"/>
              </a:spcBef>
              <a:buFont typeface="Arial"/>
              <a:buChar char="•"/>
            </a:pPr>
            <a:r>
              <a:rPr lang="en-US" sz="2400" dirty="0" smtClean="0"/>
              <a:t>deductible income-earning expenses vs. non-deductible personal expenses</a:t>
            </a:r>
          </a:p>
          <a:p>
            <a:pPr lvl="1">
              <a:spcBef>
                <a:spcPts val="1200"/>
              </a:spcBef>
              <a:buFont typeface="Arial"/>
              <a:buChar char="•"/>
            </a:pPr>
            <a:r>
              <a:rPr lang="en-US" sz="2400" dirty="0" smtClean="0"/>
              <a:t>dividends vs. share sales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777240" y="702723"/>
            <a:ext cx="7543800" cy="763687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/>
              <a:t>t</a:t>
            </a:r>
            <a:r>
              <a:rPr lang="en-US" sz="2800" dirty="0" smtClean="0"/>
              <a:t>ransactional substitution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763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40" y="1831680"/>
            <a:ext cx="7588271" cy="4190400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400" dirty="0"/>
              <a:t>explicit tax expenditures </a:t>
            </a:r>
            <a:r>
              <a:rPr lang="mr-IN" sz="2400" dirty="0"/>
              <a:t>–</a:t>
            </a:r>
            <a:r>
              <a:rPr lang="en-US" sz="2400" dirty="0"/>
              <a:t> e.g., investment tax credits, charitable tax credits</a:t>
            </a:r>
          </a:p>
          <a:p>
            <a:pPr>
              <a:buFont typeface="Arial"/>
              <a:buChar char="•"/>
            </a:pP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/>
              <a:t>straddles </a:t>
            </a:r>
            <a:r>
              <a:rPr lang="mr-IN" sz="2400" dirty="0"/>
              <a:t>–</a:t>
            </a:r>
            <a:r>
              <a:rPr lang="en-US" sz="2400" dirty="0"/>
              <a:t> e.g., </a:t>
            </a:r>
            <a:r>
              <a:rPr lang="en-US" sz="2400" i="1" dirty="0"/>
              <a:t>Friedberg, Triad </a:t>
            </a:r>
            <a:r>
              <a:rPr lang="en-US" sz="2400" i="1" dirty="0" err="1"/>
              <a:t>Gestsco</a:t>
            </a:r>
            <a:r>
              <a:rPr lang="en-US" sz="2400" dirty="0" smtClean="0"/>
              <a:t>, </a:t>
            </a:r>
            <a:r>
              <a:rPr lang="en-US" sz="2400" i="1" dirty="0" smtClean="0"/>
              <a:t>1207192 Ontario Ltd.</a:t>
            </a:r>
            <a:r>
              <a:rPr lang="en-US" sz="2400" dirty="0" smtClean="0"/>
              <a:t>, </a:t>
            </a:r>
            <a:r>
              <a:rPr lang="en-US" sz="2400" i="1" dirty="0" smtClean="0"/>
              <a:t>2763478 Canada Inc.</a:t>
            </a:r>
            <a:endParaRPr lang="en-US" sz="2400" dirty="0"/>
          </a:p>
          <a:p>
            <a:pPr marL="18288" indent="0">
              <a:buNone/>
            </a:pP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/>
              <a:t>shelters </a:t>
            </a:r>
            <a:r>
              <a:rPr lang="mr-IN" sz="2400" dirty="0"/>
              <a:t>–</a:t>
            </a:r>
            <a:r>
              <a:rPr lang="en-US" sz="2400" dirty="0"/>
              <a:t> </a:t>
            </a:r>
            <a:r>
              <a:rPr lang="en-US" sz="2400" i="1" dirty="0" err="1"/>
              <a:t>Ludco</a:t>
            </a:r>
            <a:r>
              <a:rPr lang="en-US" sz="2400" i="1" dirty="0"/>
              <a:t> Enterprises</a:t>
            </a:r>
            <a:r>
              <a:rPr lang="en-US" sz="2400" dirty="0"/>
              <a:t>, </a:t>
            </a:r>
            <a:r>
              <a:rPr lang="en-US" sz="2400" i="1" dirty="0"/>
              <a:t>Shell Canada</a:t>
            </a:r>
            <a:r>
              <a:rPr lang="en-US" sz="2400" dirty="0"/>
              <a:t>, </a:t>
            </a:r>
            <a:r>
              <a:rPr lang="en-US" sz="2400" i="1" dirty="0"/>
              <a:t>Canadian Pacific</a:t>
            </a:r>
            <a:endParaRPr lang="en-US" sz="2400" dirty="0" smtClean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777240" y="702723"/>
            <a:ext cx="7543800" cy="763687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/>
              <a:t>tax-attribute </a:t>
            </a:r>
            <a:r>
              <a:rPr lang="en-US" sz="2800" dirty="0" smtClean="0"/>
              <a:t>creation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91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40" y="1831680"/>
            <a:ext cx="7588271" cy="4190400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400" dirty="0"/>
              <a:t>income shifting: </a:t>
            </a:r>
            <a:r>
              <a:rPr lang="en-US" sz="2400" i="1" dirty="0" err="1" smtClean="0"/>
              <a:t>XCo</a:t>
            </a:r>
            <a:r>
              <a:rPr lang="en-US" sz="2400" i="1" dirty="0" smtClean="0"/>
              <a:t> Ltd.</a:t>
            </a:r>
            <a:r>
              <a:rPr lang="en-US" sz="2400" dirty="0" smtClean="0"/>
              <a:t>, </a:t>
            </a:r>
            <a:r>
              <a:rPr lang="en-US" sz="2400" i="1" dirty="0"/>
              <a:t>Oxford Properties</a:t>
            </a:r>
            <a:r>
              <a:rPr lang="en-US" sz="2400" dirty="0"/>
              <a:t>, </a:t>
            </a:r>
            <a:r>
              <a:rPr lang="en-US" sz="2400" i="1" dirty="0"/>
              <a:t>5890470 B.C. Ltd</a:t>
            </a:r>
            <a:r>
              <a:rPr lang="en-US" sz="2400" i="1" dirty="0" smtClean="0"/>
              <a:t>., Lipson</a:t>
            </a:r>
            <a:endParaRPr lang="en-US" sz="2400" i="1" dirty="0"/>
          </a:p>
          <a:p>
            <a:pPr>
              <a:buFont typeface="Arial"/>
              <a:buChar char="•"/>
            </a:pP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/>
              <a:t>loss trading </a:t>
            </a:r>
            <a:r>
              <a:rPr lang="en-US" sz="2400" i="1" dirty="0" err="1"/>
              <a:t>Duha</a:t>
            </a:r>
            <a:r>
              <a:rPr lang="en-US" sz="2400" i="1" dirty="0"/>
              <a:t> </a:t>
            </a:r>
            <a:r>
              <a:rPr lang="en-US" sz="2400" i="1" dirty="0" smtClean="0"/>
              <a:t>Printers Ltd.</a:t>
            </a:r>
            <a:r>
              <a:rPr lang="en-US" sz="2400" dirty="0" smtClean="0"/>
              <a:t>, </a:t>
            </a:r>
            <a:r>
              <a:rPr lang="en-US" sz="2400" i="1" dirty="0" err="1"/>
              <a:t>Birchfliff</a:t>
            </a:r>
            <a:r>
              <a:rPr lang="en-US" sz="2400" i="1" dirty="0"/>
              <a:t> </a:t>
            </a:r>
            <a:r>
              <a:rPr lang="en-US" sz="2400" i="1" dirty="0" smtClean="0"/>
              <a:t>Energy Ltd.</a:t>
            </a:r>
            <a:r>
              <a:rPr lang="en-US" sz="2400" dirty="0" smtClean="0"/>
              <a:t>, </a:t>
            </a:r>
            <a:r>
              <a:rPr lang="en-US" sz="2400" i="1" dirty="0"/>
              <a:t>Spire </a:t>
            </a:r>
            <a:r>
              <a:rPr lang="en-US" sz="2400" i="1" dirty="0" smtClean="0"/>
              <a:t>Freezers Ltd.</a:t>
            </a:r>
            <a:r>
              <a:rPr lang="en-US" sz="2400" dirty="0" smtClean="0"/>
              <a:t>, </a:t>
            </a:r>
            <a:r>
              <a:rPr lang="en-US" sz="2400" i="1" dirty="0"/>
              <a:t>Backman, </a:t>
            </a:r>
            <a:r>
              <a:rPr lang="en-US" sz="2400" i="1" dirty="0" smtClean="0"/>
              <a:t>OSFC Ltd.</a:t>
            </a:r>
            <a:r>
              <a:rPr lang="en-US" sz="2400" dirty="0" smtClean="0"/>
              <a:t>, </a:t>
            </a:r>
            <a:r>
              <a:rPr lang="en-US" sz="2400" i="1" dirty="0"/>
              <a:t>Matthew</a:t>
            </a:r>
          </a:p>
          <a:p>
            <a:pPr>
              <a:buFont typeface="Arial"/>
              <a:buChar char="•"/>
            </a:pP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/>
              <a:t>transfers of other tax attributes (CCA, PUC): </a:t>
            </a:r>
            <a:r>
              <a:rPr lang="en-US" sz="2400" i="1" dirty="0"/>
              <a:t>Hickman </a:t>
            </a:r>
            <a:r>
              <a:rPr lang="en-US" sz="2400" i="1" dirty="0" smtClean="0"/>
              <a:t>Motors Ltd.</a:t>
            </a:r>
            <a:r>
              <a:rPr lang="en-US" sz="2400" dirty="0" smtClean="0"/>
              <a:t>, </a:t>
            </a:r>
            <a:r>
              <a:rPr lang="en-US" sz="2400" i="1" dirty="0"/>
              <a:t>Canada </a:t>
            </a:r>
            <a:r>
              <a:rPr lang="en-US" sz="2400" i="1" dirty="0" err="1"/>
              <a:t>Trustco</a:t>
            </a:r>
            <a:r>
              <a:rPr lang="en-US" sz="2400" dirty="0"/>
              <a:t>, </a:t>
            </a:r>
            <a:r>
              <a:rPr lang="en-US" sz="2400" i="1" dirty="0"/>
              <a:t>Nadeau</a:t>
            </a:r>
            <a:r>
              <a:rPr lang="en-US" sz="2400" dirty="0"/>
              <a:t>, </a:t>
            </a:r>
            <a:r>
              <a:rPr lang="en-US" sz="2400" i="1" dirty="0" err="1"/>
              <a:t>Desmarais</a:t>
            </a:r>
            <a:r>
              <a:rPr lang="en-US" sz="2400" dirty="0"/>
              <a:t>, </a:t>
            </a:r>
            <a:r>
              <a:rPr lang="en-US" sz="2400" i="1" dirty="0" err="1"/>
              <a:t>Pomerleau</a:t>
            </a:r>
            <a:r>
              <a:rPr lang="en-US" sz="2400" dirty="0"/>
              <a:t>, </a:t>
            </a:r>
            <a:r>
              <a:rPr lang="en-US" sz="2400" i="1" dirty="0"/>
              <a:t>Perry </a:t>
            </a:r>
            <a:r>
              <a:rPr lang="en-US" sz="2400" i="1" dirty="0" smtClean="0"/>
              <a:t>Wild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Copthorne</a:t>
            </a:r>
            <a:r>
              <a:rPr lang="en-US" sz="2400" i="1" dirty="0" smtClean="0"/>
              <a:t> Holdings Ltd.</a:t>
            </a:r>
            <a:endParaRPr lang="en-US" sz="2400" i="1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777240" y="702723"/>
            <a:ext cx="7543800" cy="763687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/>
              <a:t>tax-attribute </a:t>
            </a:r>
            <a:r>
              <a:rPr lang="en-US" sz="2800" dirty="0" smtClean="0"/>
              <a:t>transfers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702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1631158"/>
            <a:ext cx="7543800" cy="1636258"/>
          </a:xfrm>
        </p:spPr>
        <p:txBody>
          <a:bodyPr/>
          <a:lstStyle/>
          <a:p>
            <a:pPr algn="ctr"/>
            <a:r>
              <a:rPr lang="en-US" sz="3200" dirty="0" smtClean="0"/>
              <a:t>Edgar’s Consequentialist Approach to Tax Avoidance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37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40" y="2142249"/>
            <a:ext cx="7543800" cy="3708501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revenue losses</a:t>
            </a:r>
          </a:p>
          <a:p>
            <a:pPr>
              <a:spcBef>
                <a:spcPts val="2400"/>
              </a:spcBef>
              <a:buFont typeface="Arial" charset="0"/>
              <a:buChar char="•"/>
            </a:pPr>
            <a:r>
              <a:rPr lang="en-US" sz="2800" dirty="0"/>
              <a:t>e</a:t>
            </a:r>
            <a:r>
              <a:rPr lang="en-US" sz="2800" dirty="0" smtClean="0"/>
              <a:t>fficiency losses (direct and indirect)</a:t>
            </a:r>
          </a:p>
          <a:p>
            <a:pPr>
              <a:spcBef>
                <a:spcPts val="2400"/>
              </a:spcBef>
              <a:buFont typeface="Arial" charset="0"/>
              <a:buChar char="•"/>
            </a:pPr>
            <a:r>
              <a:rPr lang="en-US" sz="2800" dirty="0" smtClean="0"/>
              <a:t>distributional consequences (direct and indirect)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702723"/>
            <a:ext cx="7543800" cy="763687"/>
          </a:xfrm>
          <a:ln>
            <a:solidFill>
              <a:srgbClr val="629DD1"/>
            </a:solidFill>
          </a:ln>
        </p:spPr>
        <p:txBody>
          <a:bodyPr/>
          <a:lstStyle/>
          <a:p>
            <a:pPr algn="ctr"/>
            <a:r>
              <a:rPr lang="en-US" sz="2800" dirty="0" smtClean="0"/>
              <a:t>three consequential attributes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764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1152</TotalTime>
  <Words>1556</Words>
  <Application>Microsoft Macintosh PowerPoint</Application>
  <PresentationFormat>On-screen Show (4:3)</PresentationFormat>
  <Paragraphs>138</Paragraphs>
  <Slides>31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Calibri</vt:lpstr>
      <vt:lpstr>Mangal</vt:lpstr>
      <vt:lpstr>Palatino Linotype</vt:lpstr>
      <vt:lpstr>Wingdings</vt:lpstr>
      <vt:lpstr>Arial</vt:lpstr>
      <vt:lpstr>Elemental</vt:lpstr>
      <vt:lpstr>In Defense of an Abuse Concept: A Response to Tim Edgar’s “Building a Better GAAR”  Reimagining Tax for the 21st Century Inspired by Tim Edgar’s Scholarship  February 8-9, 2019  David G. Duff Allard School of Law University of British Columbia</vt:lpstr>
      <vt:lpstr>Outline</vt:lpstr>
      <vt:lpstr>Edgar’s Taxonomy of Tax Avoidance</vt:lpstr>
      <vt:lpstr>PowerPoint Presentation</vt:lpstr>
      <vt:lpstr>transactional substitution</vt:lpstr>
      <vt:lpstr>tax-attribute creation</vt:lpstr>
      <vt:lpstr>tax-attribute transfers</vt:lpstr>
      <vt:lpstr>Edgar’s Consequentialist Approach to Tax Avoidance</vt:lpstr>
      <vt:lpstr>three consequential attributes</vt:lpstr>
      <vt:lpstr>imperfect substitutability</vt:lpstr>
      <vt:lpstr>perfect substitutability</vt:lpstr>
      <vt:lpstr>tax avoidance as perfect substitutability</vt:lpstr>
      <vt:lpstr>transactional substitution in instances of imperfect substitutability</vt:lpstr>
      <vt:lpstr>tax avoidance as a negative externality</vt:lpstr>
      <vt:lpstr>implications</vt:lpstr>
      <vt:lpstr>problem</vt:lpstr>
      <vt:lpstr>Edgar’s taxonomy as a solution</vt:lpstr>
      <vt:lpstr>Edgar’s Proposals for a Better (“Target-Effective”) GAAR</vt:lpstr>
      <vt:lpstr>two elements to most GAARs (in addition to tax benefit requirement)</vt:lpstr>
      <vt:lpstr>Edgar’s criticisms of the abuse requirement</vt:lpstr>
      <vt:lpstr>PowerPoint Presentation</vt:lpstr>
      <vt:lpstr>Edgar’s better GAAR: tax-attribute creation and transfers</vt:lpstr>
      <vt:lpstr>Edgar’s better GAAR: transactional substitution</vt:lpstr>
      <vt:lpstr>Response and  Defense of an Abuse Concept</vt:lpstr>
      <vt:lpstr>praise for Edgar’s analysis</vt:lpstr>
      <vt:lpstr>two criticisms</vt:lpstr>
      <vt:lpstr>imperfect and perfect substitutes</vt:lpstr>
      <vt:lpstr>abuse requirement</vt:lpstr>
      <vt:lpstr>statutory interpretation under Edgar’s GAAR</vt:lpstr>
      <vt:lpstr>implicit interpretation in Edgar’s GAAR</vt:lpstr>
      <vt:lpstr>legal integrity and a GAAR</vt:lpstr>
    </vt:vector>
  </TitlesOfParts>
  <Company>UBC Faculty of Law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Tax Avoidance</dc:title>
  <dc:creator>Mary Liston</dc:creator>
  <cp:lastModifiedBy>Microsoft Office User</cp:lastModifiedBy>
  <cp:revision>227</cp:revision>
  <dcterms:created xsi:type="dcterms:W3CDTF">2011-09-15T02:57:45Z</dcterms:created>
  <dcterms:modified xsi:type="dcterms:W3CDTF">2019-02-08T08:40:01Z</dcterms:modified>
</cp:coreProperties>
</file>