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791" r:id="rId1"/>
  </p:sldMasterIdLst>
  <p:notesMasterIdLst>
    <p:notesMasterId r:id="rId19"/>
  </p:notesMasterIdLst>
  <p:sldIdLst>
    <p:sldId id="256" r:id="rId2"/>
    <p:sldId id="257" r:id="rId3"/>
    <p:sldId id="258" r:id="rId4"/>
    <p:sldId id="273" r:id="rId5"/>
    <p:sldId id="259" r:id="rId6"/>
    <p:sldId id="276" r:id="rId7"/>
    <p:sldId id="279" r:id="rId8"/>
    <p:sldId id="274" r:id="rId9"/>
    <p:sldId id="263" r:id="rId10"/>
    <p:sldId id="262" r:id="rId11"/>
    <p:sldId id="277" r:id="rId12"/>
    <p:sldId id="281" r:id="rId13"/>
    <p:sldId id="264" r:id="rId14"/>
    <p:sldId id="282" r:id="rId15"/>
    <p:sldId id="266" r:id="rId16"/>
    <p:sldId id="267"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50" autoAdjust="0"/>
    <p:restoredTop sz="94080"/>
  </p:normalViewPr>
  <p:slideViewPr>
    <p:cSldViewPr snapToGrid="0" snapToObjects="1">
      <p:cViewPr>
        <p:scale>
          <a:sx n="48" d="100"/>
          <a:sy n="48" d="100"/>
        </p:scale>
        <p:origin x="1360" y="10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77E1B0-FC23-4192-92B7-CFDF3A99AC4C}"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CA"/>
        </a:p>
      </dgm:t>
    </dgm:pt>
    <dgm:pt modelId="{627B57A6-E3FD-498D-998A-7F5BFD2562F3}">
      <dgm:prSet phldrT="[Text]" custT="1"/>
      <dgm:spPr/>
      <dgm:t>
        <a:bodyPr/>
        <a:lstStyle/>
        <a:p>
          <a:r>
            <a:rPr lang="en-US" sz="2200" dirty="0"/>
            <a:t>Employees taxed @51%</a:t>
          </a:r>
          <a:endParaRPr lang="en-CA" sz="2200" dirty="0"/>
        </a:p>
      </dgm:t>
    </dgm:pt>
    <dgm:pt modelId="{806E165B-6063-4258-945D-0F63D3D74A85}" type="parTrans" cxnId="{F593345F-3775-4A4B-AAD1-5BAE16A9DAD8}">
      <dgm:prSet/>
      <dgm:spPr/>
      <dgm:t>
        <a:bodyPr/>
        <a:lstStyle/>
        <a:p>
          <a:endParaRPr lang="en-CA"/>
        </a:p>
      </dgm:t>
    </dgm:pt>
    <dgm:pt modelId="{3C5650BE-D729-4918-A3BA-DD27191DAA77}" type="sibTrans" cxnId="{F593345F-3775-4A4B-AAD1-5BAE16A9DAD8}">
      <dgm:prSet/>
      <dgm:spPr/>
      <dgm:t>
        <a:bodyPr/>
        <a:lstStyle/>
        <a:p>
          <a:endParaRPr lang="en-CA"/>
        </a:p>
      </dgm:t>
    </dgm:pt>
    <dgm:pt modelId="{0A949816-2369-4443-92EA-5127F48C2D15}">
      <dgm:prSet phldrT="[Text]" custT="1"/>
      <dgm:spPr/>
      <dgm:t>
        <a:bodyPr/>
        <a:lstStyle/>
        <a:p>
          <a:r>
            <a:rPr lang="en-US" sz="2200" dirty="0">
              <a:solidFill>
                <a:srgbClr val="FF0000"/>
              </a:solidFill>
            </a:rPr>
            <a:t>Gig/incorporated workers</a:t>
          </a:r>
        </a:p>
        <a:p>
          <a:r>
            <a:rPr lang="en-US" sz="2200" dirty="0"/>
            <a:t> taxed @</a:t>
          </a:r>
          <a:r>
            <a:rPr lang="en-US" sz="2200" dirty="0" smtClean="0"/>
            <a:t>14%</a:t>
          </a:r>
          <a:endParaRPr lang="en-US" sz="2200" dirty="0"/>
        </a:p>
        <a:p>
          <a:endParaRPr lang="en-CA" sz="2100" dirty="0"/>
        </a:p>
      </dgm:t>
    </dgm:pt>
    <dgm:pt modelId="{32C12C15-FE06-48BA-B56F-7CE3CDEB964C}" type="parTrans" cxnId="{1F5F2E66-AB25-4EBC-BAE2-0F2884029D19}">
      <dgm:prSet/>
      <dgm:spPr/>
      <dgm:t>
        <a:bodyPr/>
        <a:lstStyle/>
        <a:p>
          <a:endParaRPr lang="en-CA"/>
        </a:p>
      </dgm:t>
    </dgm:pt>
    <dgm:pt modelId="{BD7D049A-C74E-4964-8210-F052A4D0C952}" type="sibTrans" cxnId="{1F5F2E66-AB25-4EBC-BAE2-0F2884029D19}">
      <dgm:prSet/>
      <dgm:spPr/>
      <dgm:t>
        <a:bodyPr/>
        <a:lstStyle/>
        <a:p>
          <a:endParaRPr lang="en-CA"/>
        </a:p>
      </dgm:t>
    </dgm:pt>
    <dgm:pt modelId="{574E0C2D-EBD6-4ECD-AB42-FFBB057D7264}" type="pres">
      <dgm:prSet presAssocID="{7777E1B0-FC23-4192-92B7-CFDF3A99AC4C}" presName="compositeShape" presStyleCnt="0">
        <dgm:presLayoutVars>
          <dgm:chMax val="2"/>
          <dgm:dir/>
          <dgm:resizeHandles val="exact"/>
        </dgm:presLayoutVars>
      </dgm:prSet>
      <dgm:spPr/>
      <dgm:t>
        <a:bodyPr/>
        <a:lstStyle/>
        <a:p>
          <a:endParaRPr lang="en-US"/>
        </a:p>
      </dgm:t>
    </dgm:pt>
    <dgm:pt modelId="{D6021C67-EA5E-488F-9295-53184FAF8D7B}" type="pres">
      <dgm:prSet presAssocID="{7777E1B0-FC23-4192-92B7-CFDF3A99AC4C}" presName="divider" presStyleLbl="fgShp" presStyleIdx="0" presStyleCnt="1"/>
      <dgm:spPr/>
    </dgm:pt>
    <dgm:pt modelId="{B611F0BC-9375-4DB6-BA9E-ABACD8F08DBC}" type="pres">
      <dgm:prSet presAssocID="{627B57A6-E3FD-498D-998A-7F5BFD2562F3}" presName="downArrow" presStyleLbl="node1" presStyleIdx="0" presStyleCnt="2"/>
      <dgm:spPr/>
    </dgm:pt>
    <dgm:pt modelId="{2AE936CC-6C7E-4082-972D-DF9DC224B400}" type="pres">
      <dgm:prSet presAssocID="{627B57A6-E3FD-498D-998A-7F5BFD2562F3}" presName="downArrowText" presStyleLbl="revTx" presStyleIdx="0" presStyleCnt="2">
        <dgm:presLayoutVars>
          <dgm:bulletEnabled val="1"/>
        </dgm:presLayoutVars>
      </dgm:prSet>
      <dgm:spPr/>
      <dgm:t>
        <a:bodyPr/>
        <a:lstStyle/>
        <a:p>
          <a:endParaRPr lang="en-US"/>
        </a:p>
      </dgm:t>
    </dgm:pt>
    <dgm:pt modelId="{608B0925-42A2-498F-8771-528BCA46C2D0}" type="pres">
      <dgm:prSet presAssocID="{0A949816-2369-4443-92EA-5127F48C2D15}" presName="upArrow" presStyleLbl="node1" presStyleIdx="1" presStyleCnt="2"/>
      <dgm:spPr>
        <a:solidFill>
          <a:srgbClr val="FF0000"/>
        </a:solidFill>
      </dgm:spPr>
    </dgm:pt>
    <dgm:pt modelId="{60E1405E-49B0-40D0-B0B4-2F823D988367}" type="pres">
      <dgm:prSet presAssocID="{0A949816-2369-4443-92EA-5127F48C2D15}" presName="upArrowText" presStyleLbl="revTx" presStyleIdx="1" presStyleCnt="2" custScaleX="110397">
        <dgm:presLayoutVars>
          <dgm:bulletEnabled val="1"/>
        </dgm:presLayoutVars>
      </dgm:prSet>
      <dgm:spPr/>
      <dgm:t>
        <a:bodyPr/>
        <a:lstStyle/>
        <a:p>
          <a:endParaRPr lang="en-US"/>
        </a:p>
      </dgm:t>
    </dgm:pt>
  </dgm:ptLst>
  <dgm:cxnLst>
    <dgm:cxn modelId="{CDBD8204-CC57-49C6-9C50-DDD801ABE882}" type="presOf" srcId="{0A949816-2369-4443-92EA-5127F48C2D15}" destId="{60E1405E-49B0-40D0-B0B4-2F823D988367}" srcOrd="0" destOrd="0" presId="urn:microsoft.com/office/officeart/2005/8/layout/arrow3"/>
    <dgm:cxn modelId="{F593345F-3775-4A4B-AAD1-5BAE16A9DAD8}" srcId="{7777E1B0-FC23-4192-92B7-CFDF3A99AC4C}" destId="{627B57A6-E3FD-498D-998A-7F5BFD2562F3}" srcOrd="0" destOrd="0" parTransId="{806E165B-6063-4258-945D-0F63D3D74A85}" sibTransId="{3C5650BE-D729-4918-A3BA-DD27191DAA77}"/>
    <dgm:cxn modelId="{1F5F2E66-AB25-4EBC-BAE2-0F2884029D19}" srcId="{7777E1B0-FC23-4192-92B7-CFDF3A99AC4C}" destId="{0A949816-2369-4443-92EA-5127F48C2D15}" srcOrd="1" destOrd="0" parTransId="{32C12C15-FE06-48BA-B56F-7CE3CDEB964C}" sibTransId="{BD7D049A-C74E-4964-8210-F052A4D0C952}"/>
    <dgm:cxn modelId="{5F381817-CA2C-4B52-8309-AEE418A19729}" type="presOf" srcId="{627B57A6-E3FD-498D-998A-7F5BFD2562F3}" destId="{2AE936CC-6C7E-4082-972D-DF9DC224B400}" srcOrd="0" destOrd="0" presId="urn:microsoft.com/office/officeart/2005/8/layout/arrow3"/>
    <dgm:cxn modelId="{1A59DFEE-35CF-4BAD-9CFB-C1A595E3CBEC}" type="presOf" srcId="{7777E1B0-FC23-4192-92B7-CFDF3A99AC4C}" destId="{574E0C2D-EBD6-4ECD-AB42-FFBB057D7264}" srcOrd="0" destOrd="0" presId="urn:microsoft.com/office/officeart/2005/8/layout/arrow3"/>
    <dgm:cxn modelId="{15004A39-20D7-4239-A65A-7FB3D899B70C}" type="presParOf" srcId="{574E0C2D-EBD6-4ECD-AB42-FFBB057D7264}" destId="{D6021C67-EA5E-488F-9295-53184FAF8D7B}" srcOrd="0" destOrd="0" presId="urn:microsoft.com/office/officeart/2005/8/layout/arrow3"/>
    <dgm:cxn modelId="{F1DE518E-1B9B-42BA-8FA8-3FAFEF654993}" type="presParOf" srcId="{574E0C2D-EBD6-4ECD-AB42-FFBB057D7264}" destId="{B611F0BC-9375-4DB6-BA9E-ABACD8F08DBC}" srcOrd="1" destOrd="0" presId="urn:microsoft.com/office/officeart/2005/8/layout/arrow3"/>
    <dgm:cxn modelId="{D11C195E-AE86-4048-9B63-E7BC4BAB56A6}" type="presParOf" srcId="{574E0C2D-EBD6-4ECD-AB42-FFBB057D7264}" destId="{2AE936CC-6C7E-4082-972D-DF9DC224B400}" srcOrd="2" destOrd="0" presId="urn:microsoft.com/office/officeart/2005/8/layout/arrow3"/>
    <dgm:cxn modelId="{33D3A7BE-8841-499D-87E3-4FFCB423ACE7}" type="presParOf" srcId="{574E0C2D-EBD6-4ECD-AB42-FFBB057D7264}" destId="{608B0925-42A2-498F-8771-528BCA46C2D0}" srcOrd="3" destOrd="0" presId="urn:microsoft.com/office/officeart/2005/8/layout/arrow3"/>
    <dgm:cxn modelId="{8D2EA080-0641-4B9E-8DCF-97F76C4F9F03}" type="presParOf" srcId="{574E0C2D-EBD6-4ECD-AB42-FFBB057D7264}" destId="{60E1405E-49B0-40D0-B0B4-2F823D988367}"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EBDDD3-38C3-4DDB-A6D4-99CC1D629D32}" type="doc">
      <dgm:prSet loTypeId="urn:microsoft.com/office/officeart/2005/8/layout/arrow2" loCatId="process" qsTypeId="urn:microsoft.com/office/officeart/2005/8/quickstyle/simple1" qsCatId="simple" csTypeId="urn:microsoft.com/office/officeart/2005/8/colors/accent1_2" csCatId="accent1" phldr="1"/>
      <dgm:spPr/>
    </dgm:pt>
    <dgm:pt modelId="{E6BDDAE2-C903-42ED-81A7-E54E51425E33}">
      <dgm:prSet phldrT="[Text]" custT="1"/>
      <dgm:spPr/>
      <dgm:t>
        <a:bodyPr/>
        <a:lstStyle/>
        <a:p>
          <a:r>
            <a:rPr lang="en-US" sz="1700" dirty="0"/>
            <a:t>Employment income </a:t>
          </a:r>
          <a:br>
            <a:rPr lang="en-US" sz="1700" dirty="0"/>
          </a:br>
          <a:r>
            <a:rPr lang="en-US" sz="1700" dirty="0">
              <a:solidFill>
                <a:srgbClr val="FF0000"/>
              </a:solidFill>
            </a:rPr>
            <a:t>(1940s)</a:t>
          </a:r>
          <a:endParaRPr lang="en-CA" sz="1700" dirty="0">
            <a:solidFill>
              <a:srgbClr val="FF0000"/>
            </a:solidFill>
          </a:endParaRPr>
        </a:p>
      </dgm:t>
    </dgm:pt>
    <dgm:pt modelId="{D87F6BD1-A759-4020-8FBD-C54B4507C373}" type="parTrans" cxnId="{B9BC01FA-4BA4-4C3F-87DF-3036CD905CD2}">
      <dgm:prSet/>
      <dgm:spPr/>
      <dgm:t>
        <a:bodyPr/>
        <a:lstStyle/>
        <a:p>
          <a:endParaRPr lang="en-CA"/>
        </a:p>
      </dgm:t>
    </dgm:pt>
    <dgm:pt modelId="{BA8FF760-069F-4535-BF12-7D74CA19291B}" type="sibTrans" cxnId="{B9BC01FA-4BA4-4C3F-87DF-3036CD905CD2}">
      <dgm:prSet/>
      <dgm:spPr/>
      <dgm:t>
        <a:bodyPr/>
        <a:lstStyle/>
        <a:p>
          <a:endParaRPr lang="en-CA"/>
        </a:p>
      </dgm:t>
    </dgm:pt>
    <dgm:pt modelId="{0A62216E-B433-4B45-BFA9-5B7E77546BC4}">
      <dgm:prSet phldrT="[Text]" custT="1"/>
      <dgm:spPr/>
      <dgm:t>
        <a:bodyPr/>
        <a:lstStyle/>
        <a:p>
          <a:pPr>
            <a:spcAft>
              <a:spcPts val="0"/>
            </a:spcAft>
          </a:pPr>
          <a:r>
            <a:rPr lang="en-US" sz="1700" dirty="0"/>
            <a:t>Non-resident service providers </a:t>
          </a:r>
        </a:p>
        <a:p>
          <a:pPr>
            <a:spcAft>
              <a:spcPct val="35000"/>
            </a:spcAft>
          </a:pPr>
          <a:r>
            <a:rPr lang="en-US" sz="1700" dirty="0">
              <a:solidFill>
                <a:srgbClr val="FF0000"/>
              </a:solidFill>
            </a:rPr>
            <a:t>(</a:t>
          </a:r>
          <a:r>
            <a:rPr lang="en-US" sz="1700" dirty="0" smtClean="0">
              <a:solidFill>
                <a:srgbClr val="FF0000"/>
              </a:solidFill>
            </a:rPr>
            <a:t>1980s-90s)</a:t>
          </a:r>
          <a:endParaRPr lang="en-CA" sz="1700" dirty="0"/>
        </a:p>
      </dgm:t>
    </dgm:pt>
    <dgm:pt modelId="{6B8DF5FF-448D-43DB-8A7C-A55134EDAC21}" type="parTrans" cxnId="{5113DAD3-6997-4CEA-A857-DA9A15436BBA}">
      <dgm:prSet/>
      <dgm:spPr/>
      <dgm:t>
        <a:bodyPr/>
        <a:lstStyle/>
        <a:p>
          <a:endParaRPr lang="en-CA"/>
        </a:p>
      </dgm:t>
    </dgm:pt>
    <dgm:pt modelId="{E470F128-A23D-4508-B54B-93DEACEA82CC}" type="sibTrans" cxnId="{5113DAD3-6997-4CEA-A857-DA9A15436BBA}">
      <dgm:prSet/>
      <dgm:spPr/>
      <dgm:t>
        <a:bodyPr/>
        <a:lstStyle/>
        <a:p>
          <a:endParaRPr lang="en-CA"/>
        </a:p>
      </dgm:t>
    </dgm:pt>
    <dgm:pt modelId="{1EE9BC89-5A99-480E-9ACD-E88E8F443DA4}">
      <dgm:prSet phldrT="[Text]" custT="1"/>
      <dgm:spPr/>
      <dgm:t>
        <a:bodyPr/>
        <a:lstStyle/>
        <a:p>
          <a:r>
            <a:rPr lang="en-US" sz="1700" dirty="0"/>
            <a:t>All workers’ income </a:t>
          </a:r>
          <a:r>
            <a:rPr lang="en-US" sz="1700" dirty="0">
              <a:solidFill>
                <a:srgbClr val="FF0000"/>
              </a:solidFill>
            </a:rPr>
            <a:t>(age of automation)</a:t>
          </a:r>
          <a:endParaRPr lang="en-CA" sz="1700" dirty="0">
            <a:solidFill>
              <a:srgbClr val="FF0000"/>
            </a:solidFill>
          </a:endParaRPr>
        </a:p>
      </dgm:t>
    </dgm:pt>
    <dgm:pt modelId="{7C79218E-3498-4C49-8956-B14DAA4E843A}" type="parTrans" cxnId="{607CED16-E142-4D78-BE0C-896A7259062B}">
      <dgm:prSet/>
      <dgm:spPr/>
      <dgm:t>
        <a:bodyPr/>
        <a:lstStyle/>
        <a:p>
          <a:endParaRPr lang="en-CA"/>
        </a:p>
      </dgm:t>
    </dgm:pt>
    <dgm:pt modelId="{E0AC4F4E-90AE-4667-B788-0E8356179F59}" type="sibTrans" cxnId="{607CED16-E142-4D78-BE0C-896A7259062B}">
      <dgm:prSet/>
      <dgm:spPr/>
      <dgm:t>
        <a:bodyPr/>
        <a:lstStyle/>
        <a:p>
          <a:endParaRPr lang="en-CA"/>
        </a:p>
      </dgm:t>
    </dgm:pt>
    <dgm:pt modelId="{E1A99A07-F959-4606-9623-D176B2FDDD11}" type="pres">
      <dgm:prSet presAssocID="{2DEBDDD3-38C3-4DDB-A6D4-99CC1D629D32}" presName="arrowDiagram" presStyleCnt="0">
        <dgm:presLayoutVars>
          <dgm:chMax val="5"/>
          <dgm:dir/>
          <dgm:resizeHandles val="exact"/>
        </dgm:presLayoutVars>
      </dgm:prSet>
      <dgm:spPr/>
    </dgm:pt>
    <dgm:pt modelId="{AC7DE903-DE5D-4DA3-AE7C-69A694073F31}" type="pres">
      <dgm:prSet presAssocID="{2DEBDDD3-38C3-4DDB-A6D4-99CC1D629D32}" presName="arrow" presStyleLbl="bgShp" presStyleIdx="0" presStyleCnt="1" custLinFactNeighborX="442" custLinFactNeighborY="-4591"/>
      <dgm:spPr>
        <a:solidFill>
          <a:srgbClr val="FF0000"/>
        </a:solidFill>
      </dgm:spPr>
    </dgm:pt>
    <dgm:pt modelId="{667418A7-CEC6-47B5-8F0D-7EA9C26CB73D}" type="pres">
      <dgm:prSet presAssocID="{2DEBDDD3-38C3-4DDB-A6D4-99CC1D629D32}" presName="arrowDiagram3" presStyleCnt="0"/>
      <dgm:spPr/>
    </dgm:pt>
    <dgm:pt modelId="{BA0D902A-A163-44FE-B17C-74B381839585}" type="pres">
      <dgm:prSet presAssocID="{E6BDDAE2-C903-42ED-81A7-E54E51425E33}" presName="bullet3a" presStyleLbl="node1" presStyleIdx="0" presStyleCnt="3"/>
      <dgm:spPr/>
    </dgm:pt>
    <dgm:pt modelId="{4009034B-D249-428B-AAF0-32D0FE98D87B}" type="pres">
      <dgm:prSet presAssocID="{E6BDDAE2-C903-42ED-81A7-E54E51425E33}" presName="textBox3a" presStyleLbl="revTx" presStyleIdx="0" presStyleCnt="3" custScaleY="36848" custLinFactNeighborX="6157" custLinFactNeighborY="-16325">
        <dgm:presLayoutVars>
          <dgm:bulletEnabled val="1"/>
        </dgm:presLayoutVars>
      </dgm:prSet>
      <dgm:spPr/>
      <dgm:t>
        <a:bodyPr/>
        <a:lstStyle/>
        <a:p>
          <a:endParaRPr lang="en-US"/>
        </a:p>
      </dgm:t>
    </dgm:pt>
    <dgm:pt modelId="{6133D995-E534-4198-AE5A-01B4C512FA53}" type="pres">
      <dgm:prSet presAssocID="{0A62216E-B433-4B45-BFA9-5B7E77546BC4}" presName="bullet3b" presStyleLbl="node1" presStyleIdx="1" presStyleCnt="3"/>
      <dgm:spPr/>
    </dgm:pt>
    <dgm:pt modelId="{1812594B-5134-4241-B395-F67E75A30A18}" type="pres">
      <dgm:prSet presAssocID="{0A62216E-B433-4B45-BFA9-5B7E77546BC4}" presName="textBox3b" presStyleLbl="revTx" presStyleIdx="1" presStyleCnt="3" custScaleY="27894" custLinFactNeighborX="1843" custLinFactNeighborY="-17100">
        <dgm:presLayoutVars>
          <dgm:bulletEnabled val="1"/>
        </dgm:presLayoutVars>
      </dgm:prSet>
      <dgm:spPr/>
      <dgm:t>
        <a:bodyPr/>
        <a:lstStyle/>
        <a:p>
          <a:endParaRPr lang="en-US"/>
        </a:p>
      </dgm:t>
    </dgm:pt>
    <dgm:pt modelId="{5CA5D638-85FF-4291-9E3D-706502793356}" type="pres">
      <dgm:prSet presAssocID="{1EE9BC89-5A99-480E-9ACD-E88E8F443DA4}" presName="bullet3c" presStyleLbl="node1" presStyleIdx="2" presStyleCnt="3"/>
      <dgm:spPr/>
    </dgm:pt>
    <dgm:pt modelId="{6B67B79E-AABA-44CE-A091-D9F02DFEFF3C}" type="pres">
      <dgm:prSet presAssocID="{1EE9BC89-5A99-480E-9ACD-E88E8F443DA4}" presName="textBox3c" presStyleLbl="revTx" presStyleIdx="2" presStyleCnt="3" custScaleY="27525" custLinFactNeighborX="-15691" custLinFactNeighborY="-16580">
        <dgm:presLayoutVars>
          <dgm:bulletEnabled val="1"/>
        </dgm:presLayoutVars>
      </dgm:prSet>
      <dgm:spPr/>
      <dgm:t>
        <a:bodyPr/>
        <a:lstStyle/>
        <a:p>
          <a:endParaRPr lang="en-US"/>
        </a:p>
      </dgm:t>
    </dgm:pt>
  </dgm:ptLst>
  <dgm:cxnLst>
    <dgm:cxn modelId="{EA629F67-E633-4B7C-81C2-B5DAA1798CA4}" type="presOf" srcId="{1EE9BC89-5A99-480E-9ACD-E88E8F443DA4}" destId="{6B67B79E-AABA-44CE-A091-D9F02DFEFF3C}" srcOrd="0" destOrd="0" presId="urn:microsoft.com/office/officeart/2005/8/layout/arrow2"/>
    <dgm:cxn modelId="{C27F3122-C9F3-4FB7-A49A-0F6BD4C1A0BD}" type="presOf" srcId="{0A62216E-B433-4B45-BFA9-5B7E77546BC4}" destId="{1812594B-5134-4241-B395-F67E75A30A18}" srcOrd="0" destOrd="0" presId="urn:microsoft.com/office/officeart/2005/8/layout/arrow2"/>
    <dgm:cxn modelId="{607CED16-E142-4D78-BE0C-896A7259062B}" srcId="{2DEBDDD3-38C3-4DDB-A6D4-99CC1D629D32}" destId="{1EE9BC89-5A99-480E-9ACD-E88E8F443DA4}" srcOrd="2" destOrd="0" parTransId="{7C79218E-3498-4C49-8956-B14DAA4E843A}" sibTransId="{E0AC4F4E-90AE-4667-B788-0E8356179F59}"/>
    <dgm:cxn modelId="{B9BC01FA-4BA4-4C3F-87DF-3036CD905CD2}" srcId="{2DEBDDD3-38C3-4DDB-A6D4-99CC1D629D32}" destId="{E6BDDAE2-C903-42ED-81A7-E54E51425E33}" srcOrd="0" destOrd="0" parTransId="{D87F6BD1-A759-4020-8FBD-C54B4507C373}" sibTransId="{BA8FF760-069F-4535-BF12-7D74CA19291B}"/>
    <dgm:cxn modelId="{62787B48-13A3-407F-AD1F-A3FC1A3C069D}" type="presOf" srcId="{2DEBDDD3-38C3-4DDB-A6D4-99CC1D629D32}" destId="{E1A99A07-F959-4606-9623-D176B2FDDD11}" srcOrd="0" destOrd="0" presId="urn:microsoft.com/office/officeart/2005/8/layout/arrow2"/>
    <dgm:cxn modelId="{4B4CD76A-4786-4DC3-8FED-17992858D432}" type="presOf" srcId="{E6BDDAE2-C903-42ED-81A7-E54E51425E33}" destId="{4009034B-D249-428B-AAF0-32D0FE98D87B}" srcOrd="0" destOrd="0" presId="urn:microsoft.com/office/officeart/2005/8/layout/arrow2"/>
    <dgm:cxn modelId="{5113DAD3-6997-4CEA-A857-DA9A15436BBA}" srcId="{2DEBDDD3-38C3-4DDB-A6D4-99CC1D629D32}" destId="{0A62216E-B433-4B45-BFA9-5B7E77546BC4}" srcOrd="1" destOrd="0" parTransId="{6B8DF5FF-448D-43DB-8A7C-A55134EDAC21}" sibTransId="{E470F128-A23D-4508-B54B-93DEACEA82CC}"/>
    <dgm:cxn modelId="{3D642D2F-F628-46EF-B655-A49A2983569F}" type="presParOf" srcId="{E1A99A07-F959-4606-9623-D176B2FDDD11}" destId="{AC7DE903-DE5D-4DA3-AE7C-69A694073F31}" srcOrd="0" destOrd="0" presId="urn:microsoft.com/office/officeart/2005/8/layout/arrow2"/>
    <dgm:cxn modelId="{2269434E-D528-4E00-9514-41FA825E53E8}" type="presParOf" srcId="{E1A99A07-F959-4606-9623-D176B2FDDD11}" destId="{667418A7-CEC6-47B5-8F0D-7EA9C26CB73D}" srcOrd="1" destOrd="0" presId="urn:microsoft.com/office/officeart/2005/8/layout/arrow2"/>
    <dgm:cxn modelId="{4922BD07-EC9D-40D2-9A86-7DF4EF41819A}" type="presParOf" srcId="{667418A7-CEC6-47B5-8F0D-7EA9C26CB73D}" destId="{BA0D902A-A163-44FE-B17C-74B381839585}" srcOrd="0" destOrd="0" presId="urn:microsoft.com/office/officeart/2005/8/layout/arrow2"/>
    <dgm:cxn modelId="{BFC9BEE7-A9D4-4459-87D2-5DE5414B7483}" type="presParOf" srcId="{667418A7-CEC6-47B5-8F0D-7EA9C26CB73D}" destId="{4009034B-D249-428B-AAF0-32D0FE98D87B}" srcOrd="1" destOrd="0" presId="urn:microsoft.com/office/officeart/2005/8/layout/arrow2"/>
    <dgm:cxn modelId="{604DE72B-5A6F-4AF2-BD09-4D4EDFDA32B6}" type="presParOf" srcId="{667418A7-CEC6-47B5-8F0D-7EA9C26CB73D}" destId="{6133D995-E534-4198-AE5A-01B4C512FA53}" srcOrd="2" destOrd="0" presId="urn:microsoft.com/office/officeart/2005/8/layout/arrow2"/>
    <dgm:cxn modelId="{FEB2C993-FD06-46FF-A320-CF291B68B39E}" type="presParOf" srcId="{667418A7-CEC6-47B5-8F0D-7EA9C26CB73D}" destId="{1812594B-5134-4241-B395-F67E75A30A18}" srcOrd="3" destOrd="0" presId="urn:microsoft.com/office/officeart/2005/8/layout/arrow2"/>
    <dgm:cxn modelId="{0DEB16E2-C4A7-4F1F-B074-3D5BBD481AC4}" type="presParOf" srcId="{667418A7-CEC6-47B5-8F0D-7EA9C26CB73D}" destId="{5CA5D638-85FF-4291-9E3D-706502793356}" srcOrd="4" destOrd="0" presId="urn:microsoft.com/office/officeart/2005/8/layout/arrow2"/>
    <dgm:cxn modelId="{165CAE8E-7472-4E9E-B650-BA06CD5E7FB2}" type="presParOf" srcId="{667418A7-CEC6-47B5-8F0D-7EA9C26CB73D}" destId="{6B67B79E-AABA-44CE-A091-D9F02DFEFF3C}"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21C67-EA5E-488F-9295-53184FAF8D7B}">
      <dsp:nvSpPr>
        <dsp:cNvPr id="0" name=""/>
        <dsp:cNvSpPr/>
      </dsp:nvSpPr>
      <dsp:spPr>
        <a:xfrm rot="21300000">
          <a:off x="413640" y="1607553"/>
          <a:ext cx="9231118" cy="807618"/>
        </a:xfrm>
        <a:prstGeom prst="mathMinus">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11F0BC-9375-4DB6-BA9E-ABACD8F08DBC}">
      <dsp:nvSpPr>
        <dsp:cNvPr id="0" name=""/>
        <dsp:cNvSpPr/>
      </dsp:nvSpPr>
      <dsp:spPr>
        <a:xfrm>
          <a:off x="1207008" y="201136"/>
          <a:ext cx="3017520" cy="1609090"/>
        </a:xfrm>
        <a:prstGeom prst="downArrow">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E936CC-6C7E-4082-972D-DF9DC224B400}">
      <dsp:nvSpPr>
        <dsp:cNvPr id="0" name=""/>
        <dsp:cNvSpPr/>
      </dsp:nvSpPr>
      <dsp:spPr>
        <a:xfrm>
          <a:off x="5330952" y="0"/>
          <a:ext cx="3218688" cy="1689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a:t>Employees taxed @51%</a:t>
          </a:r>
          <a:endParaRPr lang="en-CA" sz="2200" kern="1200" dirty="0"/>
        </a:p>
      </dsp:txBody>
      <dsp:txXfrm>
        <a:off x="5330952" y="0"/>
        <a:ext cx="3218688" cy="1689544"/>
      </dsp:txXfrm>
    </dsp:sp>
    <dsp:sp modelId="{608B0925-42A2-498F-8771-528BCA46C2D0}">
      <dsp:nvSpPr>
        <dsp:cNvPr id="0" name=""/>
        <dsp:cNvSpPr/>
      </dsp:nvSpPr>
      <dsp:spPr>
        <a:xfrm>
          <a:off x="5833871" y="2212498"/>
          <a:ext cx="3017520" cy="1609090"/>
        </a:xfrm>
        <a:prstGeom prst="upArrow">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E1405E-49B0-40D0-B0B4-2F823D988367}">
      <dsp:nvSpPr>
        <dsp:cNvPr id="0" name=""/>
        <dsp:cNvSpPr/>
      </dsp:nvSpPr>
      <dsp:spPr>
        <a:xfrm>
          <a:off x="1341436" y="2333180"/>
          <a:ext cx="3553334" cy="1689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a:solidFill>
                <a:srgbClr val="FF0000"/>
              </a:solidFill>
            </a:rPr>
            <a:t>Gig/incorporated workers</a:t>
          </a:r>
        </a:p>
        <a:p>
          <a:pPr lvl="0" algn="ctr" defTabSz="977900">
            <a:lnSpc>
              <a:spcPct val="90000"/>
            </a:lnSpc>
            <a:spcBef>
              <a:spcPct val="0"/>
            </a:spcBef>
            <a:spcAft>
              <a:spcPct val="35000"/>
            </a:spcAft>
          </a:pPr>
          <a:r>
            <a:rPr lang="en-US" sz="2200" kern="1200" dirty="0"/>
            <a:t> taxed @</a:t>
          </a:r>
          <a:r>
            <a:rPr lang="en-US" sz="2200" kern="1200" dirty="0" smtClean="0"/>
            <a:t>14%</a:t>
          </a:r>
          <a:endParaRPr lang="en-US" sz="2200" kern="1200" dirty="0"/>
        </a:p>
        <a:p>
          <a:pPr lvl="0" algn="ctr" defTabSz="977900">
            <a:lnSpc>
              <a:spcPct val="90000"/>
            </a:lnSpc>
            <a:spcBef>
              <a:spcPct val="0"/>
            </a:spcBef>
            <a:spcAft>
              <a:spcPct val="35000"/>
            </a:spcAft>
          </a:pPr>
          <a:endParaRPr lang="en-CA" sz="2100" kern="1200" dirty="0"/>
        </a:p>
      </dsp:txBody>
      <dsp:txXfrm>
        <a:off x="1341436" y="2333180"/>
        <a:ext cx="3553334" cy="16895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7DE903-DE5D-4DA3-AE7C-69A694073F31}">
      <dsp:nvSpPr>
        <dsp:cNvPr id="0" name=""/>
        <dsp:cNvSpPr/>
      </dsp:nvSpPr>
      <dsp:spPr>
        <a:xfrm>
          <a:off x="649232" y="0"/>
          <a:ext cx="6890446" cy="4306529"/>
        </a:xfrm>
        <a:prstGeom prst="swooshArrow">
          <a:avLst>
            <a:gd name="adj1" fmla="val 25000"/>
            <a:gd name="adj2" fmla="val 25000"/>
          </a:avLst>
        </a:prstGeom>
        <a:solidFill>
          <a:srgbClr val="FF0000"/>
        </a:solidFill>
        <a:ln>
          <a:noFill/>
        </a:ln>
        <a:effectLst/>
      </dsp:spPr>
      <dsp:style>
        <a:lnRef idx="0">
          <a:scrgbClr r="0" g="0" b="0"/>
        </a:lnRef>
        <a:fillRef idx="1">
          <a:scrgbClr r="0" g="0" b="0"/>
        </a:fillRef>
        <a:effectRef idx="0">
          <a:scrgbClr r="0" g="0" b="0"/>
        </a:effectRef>
        <a:fontRef idx="minor"/>
      </dsp:style>
    </dsp:sp>
    <dsp:sp modelId="{BA0D902A-A163-44FE-B17C-74B381839585}">
      <dsp:nvSpPr>
        <dsp:cNvPr id="0" name=""/>
        <dsp:cNvSpPr/>
      </dsp:nvSpPr>
      <dsp:spPr>
        <a:xfrm>
          <a:off x="1493863" y="2972366"/>
          <a:ext cx="179151" cy="17915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09034B-D249-428B-AAF0-32D0FE98D87B}">
      <dsp:nvSpPr>
        <dsp:cNvPr id="0" name=""/>
        <dsp:cNvSpPr/>
      </dsp:nvSpPr>
      <dsp:spPr>
        <a:xfrm>
          <a:off x="1682288" y="3251754"/>
          <a:ext cx="1605474" cy="458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929" tIns="0" rIns="0" bIns="0" numCol="1" spcCol="1270" anchor="t" anchorCtr="0">
          <a:noAutofit/>
        </a:bodyPr>
        <a:lstStyle/>
        <a:p>
          <a:pPr lvl="0" algn="l" defTabSz="755650">
            <a:lnSpc>
              <a:spcPct val="90000"/>
            </a:lnSpc>
            <a:spcBef>
              <a:spcPct val="0"/>
            </a:spcBef>
            <a:spcAft>
              <a:spcPct val="35000"/>
            </a:spcAft>
          </a:pPr>
          <a:r>
            <a:rPr lang="en-US" sz="1700" kern="1200" dirty="0"/>
            <a:t>Employment income </a:t>
          </a:r>
          <a:br>
            <a:rPr lang="en-US" sz="1700" kern="1200" dirty="0"/>
          </a:br>
          <a:r>
            <a:rPr lang="en-US" sz="1700" kern="1200" dirty="0">
              <a:solidFill>
                <a:srgbClr val="FF0000"/>
              </a:solidFill>
            </a:rPr>
            <a:t>(1940s)</a:t>
          </a:r>
          <a:endParaRPr lang="en-CA" sz="1700" kern="1200" dirty="0">
            <a:solidFill>
              <a:srgbClr val="FF0000"/>
            </a:solidFill>
          </a:endParaRPr>
        </a:p>
      </dsp:txBody>
      <dsp:txXfrm>
        <a:off x="1682288" y="3251754"/>
        <a:ext cx="1605474" cy="458605"/>
      </dsp:txXfrm>
    </dsp:sp>
    <dsp:sp modelId="{6133D995-E534-4198-AE5A-01B4C512FA53}">
      <dsp:nvSpPr>
        <dsp:cNvPr id="0" name=""/>
        <dsp:cNvSpPr/>
      </dsp:nvSpPr>
      <dsp:spPr>
        <a:xfrm>
          <a:off x="3075220" y="1801851"/>
          <a:ext cx="323850" cy="32385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12594B-5134-4241-B395-F67E75A30A18}">
      <dsp:nvSpPr>
        <dsp:cNvPr id="0" name=""/>
        <dsp:cNvSpPr/>
      </dsp:nvSpPr>
      <dsp:spPr>
        <a:xfrm>
          <a:off x="3267624" y="2407798"/>
          <a:ext cx="1653707" cy="653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602" tIns="0" rIns="0" bIns="0" numCol="1" spcCol="1270" anchor="t" anchorCtr="0">
          <a:noAutofit/>
        </a:bodyPr>
        <a:lstStyle/>
        <a:p>
          <a:pPr lvl="0" algn="l" defTabSz="755650">
            <a:lnSpc>
              <a:spcPct val="90000"/>
            </a:lnSpc>
            <a:spcBef>
              <a:spcPct val="0"/>
            </a:spcBef>
            <a:spcAft>
              <a:spcPts val="0"/>
            </a:spcAft>
          </a:pPr>
          <a:r>
            <a:rPr lang="en-US" sz="1700" kern="1200" dirty="0"/>
            <a:t>Non-resident service providers </a:t>
          </a:r>
        </a:p>
        <a:p>
          <a:pPr lvl="0" algn="l" defTabSz="755650">
            <a:lnSpc>
              <a:spcPct val="90000"/>
            </a:lnSpc>
            <a:spcBef>
              <a:spcPct val="0"/>
            </a:spcBef>
            <a:spcAft>
              <a:spcPct val="35000"/>
            </a:spcAft>
          </a:pPr>
          <a:r>
            <a:rPr lang="en-US" sz="1700" kern="1200" dirty="0">
              <a:solidFill>
                <a:srgbClr val="FF0000"/>
              </a:solidFill>
            </a:rPr>
            <a:t>(</a:t>
          </a:r>
          <a:r>
            <a:rPr lang="en-US" sz="1700" kern="1200" dirty="0" smtClean="0">
              <a:solidFill>
                <a:srgbClr val="FF0000"/>
              </a:solidFill>
            </a:rPr>
            <a:t>1980s-90s)</a:t>
          </a:r>
          <a:endParaRPr lang="en-CA" sz="1700" kern="1200" dirty="0"/>
        </a:p>
      </dsp:txBody>
      <dsp:txXfrm>
        <a:off x="3267624" y="2407798"/>
        <a:ext cx="1653707" cy="653487"/>
      </dsp:txXfrm>
    </dsp:sp>
    <dsp:sp modelId="{5CA5D638-85FF-4291-9E3D-706502793356}">
      <dsp:nvSpPr>
        <dsp:cNvPr id="0" name=""/>
        <dsp:cNvSpPr/>
      </dsp:nvSpPr>
      <dsp:spPr>
        <a:xfrm>
          <a:off x="4976984" y="1089551"/>
          <a:ext cx="447879" cy="44787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67B79E-AABA-44CE-A091-D9F02DFEFF3C}">
      <dsp:nvSpPr>
        <dsp:cNvPr id="0" name=""/>
        <dsp:cNvSpPr/>
      </dsp:nvSpPr>
      <dsp:spPr>
        <a:xfrm>
          <a:off x="4941440" y="1901847"/>
          <a:ext cx="1653707" cy="8238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322" tIns="0" rIns="0" bIns="0" numCol="1" spcCol="1270" anchor="t" anchorCtr="0">
          <a:noAutofit/>
        </a:bodyPr>
        <a:lstStyle/>
        <a:p>
          <a:pPr lvl="0" algn="l" defTabSz="755650">
            <a:lnSpc>
              <a:spcPct val="90000"/>
            </a:lnSpc>
            <a:spcBef>
              <a:spcPct val="0"/>
            </a:spcBef>
            <a:spcAft>
              <a:spcPct val="35000"/>
            </a:spcAft>
          </a:pPr>
          <a:r>
            <a:rPr lang="en-US" sz="1700" kern="1200" dirty="0"/>
            <a:t>All workers’ income </a:t>
          </a:r>
          <a:r>
            <a:rPr lang="en-US" sz="1700" kern="1200" dirty="0">
              <a:solidFill>
                <a:srgbClr val="FF0000"/>
              </a:solidFill>
            </a:rPr>
            <a:t>(age of automation)</a:t>
          </a:r>
          <a:endParaRPr lang="en-CA" sz="1700" kern="1200" dirty="0">
            <a:solidFill>
              <a:srgbClr val="FF0000"/>
            </a:solidFill>
          </a:endParaRPr>
        </a:p>
      </dsp:txBody>
      <dsp:txXfrm>
        <a:off x="4941440" y="1901847"/>
        <a:ext cx="1653707" cy="823833"/>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B67508-36FA-1844-B5C4-D323E02100D5}" type="datetimeFigureOut">
              <a:rPr lang="en-US" smtClean="0"/>
              <a:t>2/6/19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47B5C5-22A0-2D4F-9F92-229FA478812A}" type="slidenum">
              <a:rPr lang="en-US" smtClean="0"/>
              <a:t>‹#›</a:t>
            </a:fld>
            <a:endParaRPr lang="en-US"/>
          </a:p>
        </p:txBody>
      </p:sp>
    </p:spTree>
    <p:extLst>
      <p:ext uri="{BB962C8B-B14F-4D97-AF65-F5344CB8AC3E}">
        <p14:creationId xmlns:p14="http://schemas.microsoft.com/office/powerpoint/2010/main" val="568005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47B5C5-22A0-2D4F-9F92-229FA478812A}" type="slidenum">
              <a:rPr lang="en-US" smtClean="0"/>
              <a:t>7</a:t>
            </a:fld>
            <a:endParaRPr lang="en-US"/>
          </a:p>
        </p:txBody>
      </p:sp>
    </p:spTree>
    <p:extLst>
      <p:ext uri="{BB962C8B-B14F-4D97-AF65-F5344CB8AC3E}">
        <p14:creationId xmlns:p14="http://schemas.microsoft.com/office/powerpoint/2010/main" val="911173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C2E90D-1E4A-E44D-BD95-011B082EF5F4}" type="datetimeFigureOut">
              <a:rPr lang="en-US" smtClean="0"/>
              <a:t>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C8323-336C-E646-A476-4D88FE61CE2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288007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C2E90D-1E4A-E44D-BD95-011B082EF5F4}" type="datetimeFigureOut">
              <a:rPr lang="en-US" smtClean="0"/>
              <a:t>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C8323-336C-E646-A476-4D88FE61CE25}" type="slidenum">
              <a:rPr lang="en-US" smtClean="0"/>
              <a:t>‹#›</a:t>
            </a:fld>
            <a:endParaRPr lang="en-US"/>
          </a:p>
        </p:txBody>
      </p:sp>
    </p:spTree>
    <p:extLst>
      <p:ext uri="{BB962C8B-B14F-4D97-AF65-F5344CB8AC3E}">
        <p14:creationId xmlns:p14="http://schemas.microsoft.com/office/powerpoint/2010/main" val="991117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C2E90D-1E4A-E44D-BD95-011B082EF5F4}" type="datetimeFigureOut">
              <a:rPr lang="en-US" smtClean="0"/>
              <a:t>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C8323-336C-E646-A476-4D88FE61CE25}" type="slidenum">
              <a:rPr lang="en-US" smtClean="0"/>
              <a:t>‹#›</a:t>
            </a:fld>
            <a:endParaRPr lang="en-US"/>
          </a:p>
        </p:txBody>
      </p:sp>
    </p:spTree>
    <p:extLst>
      <p:ext uri="{BB962C8B-B14F-4D97-AF65-F5344CB8AC3E}">
        <p14:creationId xmlns:p14="http://schemas.microsoft.com/office/powerpoint/2010/main" val="182830342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C2E90D-1E4A-E44D-BD95-011B082EF5F4}" type="datetimeFigureOut">
              <a:rPr lang="en-US" smtClean="0"/>
              <a:t>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C8323-336C-E646-A476-4D88FE61CE25}" type="slidenum">
              <a:rPr lang="en-US" smtClean="0"/>
              <a:t>‹#›</a:t>
            </a:fld>
            <a:endParaRPr lang="en-US"/>
          </a:p>
        </p:txBody>
      </p:sp>
    </p:spTree>
    <p:extLst>
      <p:ext uri="{BB962C8B-B14F-4D97-AF65-F5344CB8AC3E}">
        <p14:creationId xmlns:p14="http://schemas.microsoft.com/office/powerpoint/2010/main" val="1269848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C2E90D-1E4A-E44D-BD95-011B082EF5F4}" type="datetimeFigureOut">
              <a:rPr lang="en-US" smtClean="0"/>
              <a:t>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C8323-336C-E646-A476-4D88FE61CE2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350758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C2E90D-1E4A-E44D-BD95-011B082EF5F4}" type="datetimeFigureOut">
              <a:rPr lang="en-US" smtClean="0"/>
              <a:t>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C8323-336C-E646-A476-4D88FE61CE25}" type="slidenum">
              <a:rPr lang="en-US" smtClean="0"/>
              <a:t>‹#›</a:t>
            </a:fld>
            <a:endParaRPr lang="en-US"/>
          </a:p>
        </p:txBody>
      </p:sp>
    </p:spTree>
    <p:extLst>
      <p:ext uri="{BB962C8B-B14F-4D97-AF65-F5344CB8AC3E}">
        <p14:creationId xmlns:p14="http://schemas.microsoft.com/office/powerpoint/2010/main" val="70436841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C2E90D-1E4A-E44D-BD95-011B082EF5F4}" type="datetimeFigureOut">
              <a:rPr lang="en-US" smtClean="0"/>
              <a:t>2/6/19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EC8323-336C-E646-A476-4D88FE61CE25}" type="slidenum">
              <a:rPr lang="en-US" smtClean="0"/>
              <a:t>‹#›</a:t>
            </a:fld>
            <a:endParaRPr lang="en-US"/>
          </a:p>
        </p:txBody>
      </p:sp>
    </p:spTree>
    <p:extLst>
      <p:ext uri="{BB962C8B-B14F-4D97-AF65-F5344CB8AC3E}">
        <p14:creationId xmlns:p14="http://schemas.microsoft.com/office/powerpoint/2010/main" val="139012225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C2E90D-1E4A-E44D-BD95-011B082EF5F4}" type="datetimeFigureOut">
              <a:rPr lang="en-US" smtClean="0"/>
              <a:t>2/6/19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EC8323-336C-E646-A476-4D88FE61CE25}" type="slidenum">
              <a:rPr lang="en-US" smtClean="0"/>
              <a:t>‹#›</a:t>
            </a:fld>
            <a:endParaRPr lang="en-US"/>
          </a:p>
        </p:txBody>
      </p:sp>
    </p:spTree>
    <p:extLst>
      <p:ext uri="{BB962C8B-B14F-4D97-AF65-F5344CB8AC3E}">
        <p14:creationId xmlns:p14="http://schemas.microsoft.com/office/powerpoint/2010/main" val="1310144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8C2E90D-1E4A-E44D-BD95-011B082EF5F4}" type="datetimeFigureOut">
              <a:rPr lang="en-US" smtClean="0"/>
              <a:t>2/6/19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2EC8323-336C-E646-A476-4D88FE61CE25}" type="slidenum">
              <a:rPr lang="en-US" smtClean="0"/>
              <a:t>‹#›</a:t>
            </a:fld>
            <a:endParaRPr lang="en-US"/>
          </a:p>
        </p:txBody>
      </p:sp>
    </p:spTree>
    <p:extLst>
      <p:ext uri="{BB962C8B-B14F-4D97-AF65-F5344CB8AC3E}">
        <p14:creationId xmlns:p14="http://schemas.microsoft.com/office/powerpoint/2010/main" val="144158541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8C2E90D-1E4A-E44D-BD95-011B082EF5F4}" type="datetimeFigureOut">
              <a:rPr lang="en-US" smtClean="0"/>
              <a:t>2/6/19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2EC8323-336C-E646-A476-4D88FE61CE25}" type="slidenum">
              <a:rPr lang="en-US" smtClean="0"/>
              <a:t>‹#›</a:t>
            </a:fld>
            <a:endParaRPr lang="en-US"/>
          </a:p>
        </p:txBody>
      </p:sp>
    </p:spTree>
    <p:extLst>
      <p:ext uri="{BB962C8B-B14F-4D97-AF65-F5344CB8AC3E}">
        <p14:creationId xmlns:p14="http://schemas.microsoft.com/office/powerpoint/2010/main" val="81553083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C2E90D-1E4A-E44D-BD95-011B082EF5F4}" type="datetimeFigureOut">
              <a:rPr lang="en-US" smtClean="0"/>
              <a:t>2/6/19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EC8323-336C-E646-A476-4D88FE61CE25}" type="slidenum">
              <a:rPr lang="en-US" smtClean="0"/>
              <a:t>‹#›</a:t>
            </a:fld>
            <a:endParaRPr lang="en-US"/>
          </a:p>
        </p:txBody>
      </p:sp>
    </p:spTree>
    <p:extLst>
      <p:ext uri="{BB962C8B-B14F-4D97-AF65-F5344CB8AC3E}">
        <p14:creationId xmlns:p14="http://schemas.microsoft.com/office/powerpoint/2010/main" val="13861423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8C2E90D-1E4A-E44D-BD95-011B082EF5F4}" type="datetimeFigureOut">
              <a:rPr lang="en-US" smtClean="0"/>
              <a:t>2/6/19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2EC8323-336C-E646-A476-4D88FE61CE2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3317620"/>
      </p:ext>
    </p:extLst>
  </p:cSld>
  <p:clrMap bg1="lt1" tx1="dk1" bg2="lt2" tx2="dk2" accent1="accent1" accent2="accent2" accent3="accent3" accent4="accent4" accent5="accent5" accent6="accent6" hlink="hlink" folHlink="folHlink"/>
  <p:sldLayoutIdLst>
    <p:sldLayoutId id="2147484792" r:id="rId1"/>
    <p:sldLayoutId id="2147484793" r:id="rId2"/>
    <p:sldLayoutId id="2147484794" r:id="rId3"/>
    <p:sldLayoutId id="2147484795" r:id="rId4"/>
    <p:sldLayoutId id="2147484796" r:id="rId5"/>
    <p:sldLayoutId id="2147484797" r:id="rId6"/>
    <p:sldLayoutId id="2147484798" r:id="rId7"/>
    <p:sldLayoutId id="2147484799" r:id="rId8"/>
    <p:sldLayoutId id="2147484800" r:id="rId9"/>
    <p:sldLayoutId id="2147484801" r:id="rId10"/>
    <p:sldLayoutId id="214748480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hyperlink" Target="https://icondoit.wordpress.com/category/legal/page/2/"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5" Type="http://schemas.openxmlformats.org/officeDocument/2006/relationships/hyperlink" Target="https://openclipart.org/detail/28943/servicedesk-employee" TargetMode="External"/><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000" b="1" dirty="0"/>
          </a:p>
        </p:txBody>
      </p:sp>
      <p:sp>
        <p:nvSpPr>
          <p:cNvPr id="3" name="Subtitle 2"/>
          <p:cNvSpPr>
            <a:spLocks noGrp="1"/>
          </p:cNvSpPr>
          <p:nvPr>
            <p:ph idx="1"/>
          </p:nvPr>
        </p:nvSpPr>
        <p:spPr>
          <a:xfrm>
            <a:off x="4299899" y="749450"/>
            <a:ext cx="7623159" cy="5257800"/>
          </a:xfrm>
        </p:spPr>
        <p:txBody>
          <a:bodyPr>
            <a:normAutofit/>
          </a:bodyPr>
          <a:lstStyle/>
          <a:p>
            <a:endParaRPr lang="en-US" sz="5000" b="1" dirty="0"/>
          </a:p>
          <a:p>
            <a:endParaRPr lang="en-US" sz="4500" b="1" dirty="0"/>
          </a:p>
          <a:p>
            <a:r>
              <a:rPr lang="en-US" sz="4500" b="1" dirty="0"/>
              <a:t>AUTOMATION AND WORKERS</a:t>
            </a:r>
            <a:r>
              <a:rPr lang="en-US" sz="5000" b="1" dirty="0"/>
              <a:t/>
            </a:r>
            <a:br>
              <a:rPr lang="en-US" sz="5000" b="1" dirty="0"/>
            </a:br>
            <a:r>
              <a:rPr lang="en-US" sz="4000" b="1" dirty="0"/>
              <a:t>Making the Canadian Income Tax System Fair Again</a:t>
            </a:r>
          </a:p>
          <a:p>
            <a:endParaRPr lang="en-US" b="1" dirty="0"/>
          </a:p>
          <a:p>
            <a:endParaRPr lang="en-US" b="1" dirty="0"/>
          </a:p>
          <a:p>
            <a:r>
              <a:rPr lang="en-US" b="1" dirty="0"/>
              <a:t>February 9, 2019</a:t>
            </a:r>
          </a:p>
        </p:txBody>
      </p:sp>
      <p:sp>
        <p:nvSpPr>
          <p:cNvPr id="5" name="Text Placeholder 4"/>
          <p:cNvSpPr>
            <a:spLocks noGrp="1"/>
          </p:cNvSpPr>
          <p:nvPr>
            <p:ph type="body" sz="half" idx="2"/>
          </p:nvPr>
        </p:nvSpPr>
        <p:spPr>
          <a:xfrm>
            <a:off x="0" y="5862919"/>
            <a:ext cx="4299899" cy="860610"/>
          </a:xfrm>
        </p:spPr>
        <p:txBody>
          <a:bodyPr>
            <a:normAutofit/>
          </a:bodyPr>
          <a:lstStyle/>
          <a:p>
            <a:r>
              <a:rPr lang="en-US" sz="1800" b="1" dirty="0"/>
              <a:t> </a:t>
            </a:r>
            <a:r>
              <a:rPr lang="en-US" sz="1800" b="1" dirty="0" err="1"/>
              <a:t>Jinyan</a:t>
            </a:r>
            <a:r>
              <a:rPr lang="en-US" sz="1800" b="1" dirty="0"/>
              <a:t> Li, Arjin Choi and Cameron Smith</a:t>
            </a:r>
            <a:br>
              <a:rPr lang="en-US" sz="1800" b="1" dirty="0"/>
            </a:br>
            <a:endParaRPr lang="en-US"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12" y="1360251"/>
            <a:ext cx="4000337" cy="4000337"/>
          </a:xfrm>
          <a:prstGeom prst="rect">
            <a:avLst/>
          </a:prstGeom>
        </p:spPr>
      </p:pic>
    </p:spTree>
    <p:extLst>
      <p:ext uri="{BB962C8B-B14F-4D97-AF65-F5344CB8AC3E}">
        <p14:creationId xmlns:p14="http://schemas.microsoft.com/office/powerpoint/2010/main" val="1086582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 xmlns:a16="http://schemas.microsoft.com/office/drawing/2014/main" id="{FAB97BA4-01AC-44DE-B8B8-0727D66FAAB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974771" y="634946"/>
            <a:ext cx="6574972" cy="1450757"/>
          </a:xfrm>
        </p:spPr>
        <p:txBody>
          <a:bodyPr>
            <a:normAutofit/>
          </a:bodyPr>
          <a:lstStyle/>
          <a:p>
            <a:r>
              <a:rPr lang="en-CA" b="1" dirty="0"/>
              <a:t>Existential Threat to the Income Tax (3)</a:t>
            </a:r>
            <a:endParaRPr lang="en-US" b="1" dirty="0"/>
          </a:p>
        </p:txBody>
      </p:sp>
      <p:pic>
        <p:nvPicPr>
          <p:cNvPr id="5" name="Picture 4" descr="A picture containing wooden, table, indoor&#10;&#10;Description automatically generated">
            <a:extLst>
              <a:ext uri="{FF2B5EF4-FFF2-40B4-BE49-F238E27FC236}">
                <a16:creationId xmlns="" xmlns:a16="http://schemas.microsoft.com/office/drawing/2014/main" id="{994F4861-6C31-4DCF-9516-A6A5C0C3D3E9}"/>
              </a:ext>
            </a:extLst>
          </p:cNvPr>
          <p:cNvPicPr>
            <a:picLocks noChangeAspect="1"/>
          </p:cNvPicPr>
          <p:nvPr/>
        </p:nvPicPr>
        <p:blipFill>
          <a:blip r:embed="rId2">
            <a:extLst>
              <a:ext uri="{837473B0-CC2E-450A-ABE3-18F120FF3D39}">
                <a1611:picAttrSrcUrl xmlns="" xmlns:a1611="http://schemas.microsoft.com/office/drawing/2016/11/main" r:id="rId3"/>
              </a:ext>
            </a:extLst>
          </a:blip>
          <a:stretch>
            <a:fillRect/>
          </a:stretch>
        </p:blipFill>
        <p:spPr>
          <a:xfrm>
            <a:off x="633999" y="1296626"/>
            <a:ext cx="4001315" cy="4001315"/>
          </a:xfrm>
          <a:prstGeom prst="rect">
            <a:avLst/>
          </a:prstGeom>
        </p:spPr>
      </p:pic>
      <p:cxnSp>
        <p:nvCxnSpPr>
          <p:cNvPr id="19" name="Straight Connector 11">
            <a:extLst>
              <a:ext uri="{FF2B5EF4-FFF2-40B4-BE49-F238E27FC236}">
                <a16:creationId xmlns="" xmlns:a16="http://schemas.microsoft.com/office/drawing/2014/main" id="{9ACA173B-611C-49B6-8604-5AD22FE3D89D}"/>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nvPr>
        </p:nvCxnSpPr>
        <p:spPr>
          <a:xfrm>
            <a:off x="4974770" y="2086188"/>
            <a:ext cx="608976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74769" y="2198914"/>
            <a:ext cx="6574973" cy="3670180"/>
          </a:xfrm>
        </p:spPr>
        <p:txBody>
          <a:bodyPr>
            <a:normAutofit/>
          </a:bodyPr>
          <a:lstStyle/>
          <a:p>
            <a:r>
              <a:rPr lang="en-US" sz="2200" dirty="0"/>
              <a:t>Erosion of tax equity (based on ability to pay)</a:t>
            </a:r>
          </a:p>
          <a:p>
            <a:r>
              <a:rPr lang="en-US" dirty="0"/>
              <a:t>a)  </a:t>
            </a:r>
            <a:r>
              <a:rPr lang="en-US" dirty="0" smtClean="0"/>
              <a:t>Horizontally</a:t>
            </a:r>
            <a:endParaRPr lang="en-US" dirty="0"/>
          </a:p>
          <a:p>
            <a:pPr lvl="1">
              <a:buFont typeface="Arial" charset="0"/>
              <a:buChar char="•"/>
            </a:pPr>
            <a:r>
              <a:rPr lang="en-US" dirty="0" smtClean="0"/>
              <a:t>same </a:t>
            </a:r>
            <a:r>
              <a:rPr lang="en-US" dirty="0"/>
              <a:t>amount of remuneration is taxed differently </a:t>
            </a:r>
          </a:p>
          <a:p>
            <a:r>
              <a:rPr lang="en-US" dirty="0"/>
              <a:t>b) Vertically </a:t>
            </a:r>
            <a:endParaRPr lang="en-US" dirty="0" smtClean="0"/>
          </a:p>
          <a:p>
            <a:pPr lvl="1">
              <a:buFont typeface="Arial" charset="0"/>
              <a:buChar char="•"/>
            </a:pPr>
            <a:r>
              <a:rPr lang="en-US" dirty="0" smtClean="0"/>
              <a:t>incorporated </a:t>
            </a:r>
            <a:r>
              <a:rPr lang="en-US" dirty="0"/>
              <a:t>higher-income workers is taxed at lower effective rate than employees</a:t>
            </a:r>
          </a:p>
          <a:p>
            <a:endParaRPr lang="en-US" dirty="0"/>
          </a:p>
        </p:txBody>
      </p:sp>
      <p:sp>
        <p:nvSpPr>
          <p:cNvPr id="20" name="Rectangle 13">
            <a:extLst>
              <a:ext uri="{FF2B5EF4-FFF2-40B4-BE49-F238E27FC236}">
                <a16:creationId xmlns="" xmlns:a16="http://schemas.microsoft.com/office/drawing/2014/main" id="{DAD47831-85D2-4275-A596-395F99B3E6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15">
            <a:extLst>
              <a:ext uri="{FF2B5EF4-FFF2-40B4-BE49-F238E27FC236}">
                <a16:creationId xmlns="" xmlns:a16="http://schemas.microsoft.com/office/drawing/2014/main" id="{563319A9-336E-4407-B4BE-FD32FF725B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73972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to save the Income Tax?   </a:t>
            </a:r>
          </a:p>
        </p:txBody>
      </p:sp>
      <p:sp>
        <p:nvSpPr>
          <p:cNvPr id="3" name="Content Placeholder 2"/>
          <p:cNvSpPr>
            <a:spLocks noGrp="1"/>
          </p:cNvSpPr>
          <p:nvPr>
            <p:ph idx="1"/>
          </p:nvPr>
        </p:nvSpPr>
        <p:spPr>
          <a:xfrm>
            <a:off x="1097280" y="1845734"/>
            <a:ext cx="6146202" cy="4023360"/>
          </a:xfrm>
        </p:spPr>
        <p:txBody>
          <a:bodyPr>
            <a:normAutofit/>
          </a:bodyPr>
          <a:lstStyle/>
          <a:p>
            <a:endParaRPr lang="en-US" dirty="0"/>
          </a:p>
          <a:p>
            <a:pPr algn="ctr"/>
            <a:r>
              <a:rPr lang="en-US" sz="2200" dirty="0"/>
              <a:t>Replacing the existing system with a universal tax on earned </a:t>
            </a:r>
            <a:r>
              <a:rPr lang="en-US" sz="2200" dirty="0" smtClean="0"/>
              <a:t>income</a:t>
            </a:r>
          </a:p>
          <a:p>
            <a:pPr algn="ctr"/>
            <a:endParaRPr lang="en-US" sz="2200" dirty="0" smtClean="0"/>
          </a:p>
          <a:p>
            <a:pPr marL="201168" lvl="1" indent="0" algn="ctr">
              <a:buNone/>
            </a:pPr>
            <a:r>
              <a:rPr lang="en-US" sz="2200" dirty="0" smtClean="0"/>
              <a:t>All income of all workers is taxed the same! </a:t>
            </a:r>
          </a:p>
          <a:p>
            <a:pPr lvl="1" algn="ctr"/>
            <a:endParaRPr lang="en-US" sz="2200" dirty="0"/>
          </a:p>
          <a:p>
            <a:pPr algn="ctr"/>
            <a:r>
              <a:rPr lang="en-US" sz="2200" dirty="0"/>
              <a:t>“A buck is a buck is a buck”!</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5140" y="2321261"/>
            <a:ext cx="3323317" cy="3323317"/>
          </a:xfrm>
          <a:prstGeom prst="rect">
            <a:avLst/>
          </a:prstGeom>
        </p:spPr>
      </p:pic>
    </p:spTree>
    <p:extLst>
      <p:ext uri="{BB962C8B-B14F-4D97-AF65-F5344CB8AC3E}">
        <p14:creationId xmlns:p14="http://schemas.microsoft.com/office/powerpoint/2010/main" val="730224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Proposed Universal Tax  </a:t>
            </a:r>
          </a:p>
        </p:txBody>
      </p:sp>
      <p:sp>
        <p:nvSpPr>
          <p:cNvPr id="3" name="Content Placeholder 2"/>
          <p:cNvSpPr>
            <a:spLocks noGrp="1"/>
          </p:cNvSpPr>
          <p:nvPr>
            <p:ph idx="1"/>
          </p:nvPr>
        </p:nvSpPr>
        <p:spPr>
          <a:xfrm>
            <a:off x="1097280" y="1845734"/>
            <a:ext cx="6146202" cy="4023360"/>
          </a:xfrm>
        </p:spPr>
        <p:txBody>
          <a:bodyPr>
            <a:normAutofit/>
          </a:bodyPr>
          <a:lstStyle/>
          <a:p>
            <a:endParaRPr lang="en-US" sz="2200" dirty="0"/>
          </a:p>
          <a:p>
            <a:r>
              <a:rPr lang="en-US" sz="2200" dirty="0" smtClean="0"/>
              <a:t>a</a:t>
            </a:r>
            <a:r>
              <a:rPr lang="en-US" sz="2200" dirty="0"/>
              <a:t>) </a:t>
            </a:r>
            <a:r>
              <a:rPr lang="en-US" sz="2200" b="1" dirty="0" smtClean="0"/>
              <a:t>Tax </a:t>
            </a:r>
            <a:r>
              <a:rPr lang="en-US" sz="2200" b="1" dirty="0"/>
              <a:t>income of all workers in all settings the same </a:t>
            </a:r>
            <a:r>
              <a:rPr lang="en-US" sz="2200" dirty="0"/>
              <a:t/>
            </a:r>
            <a:br>
              <a:rPr lang="en-US" sz="2200" dirty="0"/>
            </a:br>
            <a:r>
              <a:rPr lang="en-US" sz="2200" dirty="0"/>
              <a:t>(i.e. “earned income”)</a:t>
            </a:r>
          </a:p>
          <a:p>
            <a:r>
              <a:rPr lang="en-US" sz="2200" dirty="0"/>
              <a:t>b) Expand the </a:t>
            </a:r>
            <a:r>
              <a:rPr lang="en-US" sz="2200" b="1" dirty="0"/>
              <a:t>withholding tax mechanism</a:t>
            </a:r>
          </a:p>
        </p:txBody>
      </p:sp>
      <p:grpSp>
        <p:nvGrpSpPr>
          <p:cNvPr id="16" name="Group 15"/>
          <p:cNvGrpSpPr/>
          <p:nvPr/>
        </p:nvGrpSpPr>
        <p:grpSpPr>
          <a:xfrm>
            <a:off x="2656703" y="3765608"/>
            <a:ext cx="6450227" cy="2211860"/>
            <a:chOff x="2033366" y="2523132"/>
            <a:chExt cx="4968500" cy="1811734"/>
          </a:xfrm>
        </p:grpSpPr>
        <p:sp>
          <p:nvSpPr>
            <p:cNvPr id="17" name="Freeform 16"/>
            <p:cNvSpPr/>
            <p:nvPr/>
          </p:nvSpPr>
          <p:spPr>
            <a:xfrm>
              <a:off x="2033366"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93262" tIns="293262" rIns="293262" bIns="293262" numCol="1" spcCol="1270" anchor="ctr" anchorCtr="0">
              <a:noAutofit/>
            </a:bodyPr>
            <a:lstStyle/>
            <a:p>
              <a:pPr lvl="0" algn="ctr" defTabSz="977900">
                <a:lnSpc>
                  <a:spcPct val="90000"/>
                </a:lnSpc>
                <a:spcBef>
                  <a:spcPct val="0"/>
                </a:spcBef>
                <a:spcAft>
                  <a:spcPct val="35000"/>
                </a:spcAft>
              </a:pPr>
              <a:r>
                <a:rPr lang="en-US" sz="2200" kern="1200" dirty="0" smtClean="0"/>
                <a:t>Tax “earned</a:t>
              </a:r>
              <a:r>
                <a:rPr lang="en-US" sz="2200" kern="1200" baseline="0" dirty="0" smtClean="0"/>
                <a:t> income”</a:t>
              </a:r>
              <a:endParaRPr lang="en-US" sz="2200" kern="1200" dirty="0"/>
            </a:p>
          </p:txBody>
        </p:sp>
        <p:sp>
          <p:nvSpPr>
            <p:cNvPr id="18" name="Freeform 17"/>
            <p:cNvSpPr/>
            <p:nvPr/>
          </p:nvSpPr>
          <p:spPr>
            <a:xfrm>
              <a:off x="3992214" y="2903596"/>
              <a:ext cx="1050805" cy="1050805"/>
            </a:xfrm>
            <a:custGeom>
              <a:avLst/>
              <a:gdLst>
                <a:gd name="connsiteX0" fmla="*/ 139284 w 1050805"/>
                <a:gd name="connsiteY0" fmla="*/ 401828 h 1050805"/>
                <a:gd name="connsiteX1" fmla="*/ 401828 w 1050805"/>
                <a:gd name="connsiteY1" fmla="*/ 401828 h 1050805"/>
                <a:gd name="connsiteX2" fmla="*/ 401828 w 1050805"/>
                <a:gd name="connsiteY2" fmla="*/ 139284 h 1050805"/>
                <a:gd name="connsiteX3" fmla="*/ 648977 w 1050805"/>
                <a:gd name="connsiteY3" fmla="*/ 139284 h 1050805"/>
                <a:gd name="connsiteX4" fmla="*/ 648977 w 1050805"/>
                <a:gd name="connsiteY4" fmla="*/ 401828 h 1050805"/>
                <a:gd name="connsiteX5" fmla="*/ 911521 w 1050805"/>
                <a:gd name="connsiteY5" fmla="*/ 401828 h 1050805"/>
                <a:gd name="connsiteX6" fmla="*/ 911521 w 1050805"/>
                <a:gd name="connsiteY6" fmla="*/ 648977 h 1050805"/>
                <a:gd name="connsiteX7" fmla="*/ 648977 w 1050805"/>
                <a:gd name="connsiteY7" fmla="*/ 648977 h 1050805"/>
                <a:gd name="connsiteX8" fmla="*/ 648977 w 1050805"/>
                <a:gd name="connsiteY8" fmla="*/ 911521 h 1050805"/>
                <a:gd name="connsiteX9" fmla="*/ 401828 w 1050805"/>
                <a:gd name="connsiteY9" fmla="*/ 911521 h 1050805"/>
                <a:gd name="connsiteX10" fmla="*/ 401828 w 1050805"/>
                <a:gd name="connsiteY10" fmla="*/ 648977 h 1050805"/>
                <a:gd name="connsiteX11" fmla="*/ 139284 w 1050805"/>
                <a:gd name="connsiteY11" fmla="*/ 648977 h 1050805"/>
                <a:gd name="connsiteX12" fmla="*/ 139284 w 1050805"/>
                <a:gd name="connsiteY12" fmla="*/ 401828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0805" h="1050805">
                  <a:moveTo>
                    <a:pt x="139284" y="401828"/>
                  </a:moveTo>
                  <a:lnTo>
                    <a:pt x="401828" y="401828"/>
                  </a:lnTo>
                  <a:lnTo>
                    <a:pt x="401828" y="139284"/>
                  </a:lnTo>
                  <a:lnTo>
                    <a:pt x="648977" y="139284"/>
                  </a:lnTo>
                  <a:lnTo>
                    <a:pt x="648977" y="401828"/>
                  </a:lnTo>
                  <a:lnTo>
                    <a:pt x="911521" y="401828"/>
                  </a:lnTo>
                  <a:lnTo>
                    <a:pt x="911521" y="648977"/>
                  </a:lnTo>
                  <a:lnTo>
                    <a:pt x="648977" y="648977"/>
                  </a:lnTo>
                  <a:lnTo>
                    <a:pt x="648977" y="911521"/>
                  </a:lnTo>
                  <a:lnTo>
                    <a:pt x="401828" y="911521"/>
                  </a:lnTo>
                  <a:lnTo>
                    <a:pt x="401828" y="648977"/>
                  </a:lnTo>
                  <a:lnTo>
                    <a:pt x="139284" y="648977"/>
                  </a:lnTo>
                  <a:lnTo>
                    <a:pt x="139284" y="401828"/>
                  </a:lnTo>
                  <a:close/>
                </a:path>
              </a:pathLst>
            </a:cu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txBody>
            <a:bodyPr spcFirstLastPara="0" vert="horz" wrap="square" lIns="139284" tIns="401828" rIns="139284" bIns="401828" numCol="1" spcCol="1270" anchor="ctr" anchorCtr="0">
              <a:noAutofit/>
            </a:bodyPr>
            <a:lstStyle/>
            <a:p>
              <a:pPr lvl="0" algn="ctr" defTabSz="755650">
                <a:lnSpc>
                  <a:spcPct val="90000"/>
                </a:lnSpc>
                <a:spcBef>
                  <a:spcPct val="0"/>
                </a:spcBef>
                <a:spcAft>
                  <a:spcPct val="35000"/>
                </a:spcAft>
              </a:pPr>
              <a:endParaRPr lang="en-US" sz="1700" kern="1200"/>
            </a:p>
          </p:txBody>
        </p:sp>
        <p:sp>
          <p:nvSpPr>
            <p:cNvPr id="19" name="Freeform 18"/>
            <p:cNvSpPr/>
            <p:nvPr/>
          </p:nvSpPr>
          <p:spPr>
            <a:xfrm>
              <a:off x="5190132"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93262" tIns="293262" rIns="293262" bIns="293262" numCol="1" spcCol="1270" anchor="ctr" anchorCtr="0">
              <a:noAutofit/>
            </a:bodyPr>
            <a:lstStyle/>
            <a:p>
              <a:pPr lvl="0" algn="ctr" defTabSz="977900">
                <a:lnSpc>
                  <a:spcPct val="90000"/>
                </a:lnSpc>
                <a:spcBef>
                  <a:spcPct val="0"/>
                </a:spcBef>
                <a:spcAft>
                  <a:spcPct val="35000"/>
                </a:spcAft>
              </a:pPr>
              <a:r>
                <a:rPr lang="en-US" sz="2200" kern="1200" dirty="0" smtClean="0"/>
                <a:t>Expand</a:t>
              </a:r>
              <a:r>
                <a:rPr lang="en-US" sz="2200" kern="1200" baseline="0" dirty="0" smtClean="0"/>
                <a:t> </a:t>
              </a:r>
              <a:r>
                <a:rPr lang="en-US" sz="2200" kern="1200" baseline="0" dirty="0" err="1" smtClean="0"/>
                <a:t>witholding</a:t>
              </a:r>
              <a:r>
                <a:rPr lang="en-US" sz="2200" kern="1200" baseline="0" smtClean="0"/>
                <a:t> tax</a:t>
              </a:r>
              <a:endParaRPr lang="en-US" sz="2200" kern="1200"/>
            </a:p>
          </p:txBody>
        </p:sp>
      </p:grpSp>
    </p:spTree>
    <p:extLst>
      <p:ext uri="{BB962C8B-B14F-4D97-AF65-F5344CB8AC3E}">
        <p14:creationId xmlns:p14="http://schemas.microsoft.com/office/powerpoint/2010/main" val="2238457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18297"/>
            <a:ext cx="10058400" cy="1049138"/>
          </a:xfrm>
        </p:spPr>
        <p:txBody>
          <a:bodyPr/>
          <a:lstStyle/>
          <a:p>
            <a:r>
              <a:rPr lang="en-US" b="1" dirty="0"/>
              <a:t>Universal Tax: “Earned Income” (1)</a:t>
            </a:r>
          </a:p>
        </p:txBody>
      </p:sp>
      <p:sp>
        <p:nvSpPr>
          <p:cNvPr id="3" name="Content Placeholder 2"/>
          <p:cNvSpPr>
            <a:spLocks noGrp="1"/>
          </p:cNvSpPr>
          <p:nvPr>
            <p:ph idx="1"/>
          </p:nvPr>
        </p:nvSpPr>
        <p:spPr>
          <a:xfrm>
            <a:off x="1097280" y="1667435"/>
            <a:ext cx="10058400" cy="4697505"/>
          </a:xfrm>
        </p:spPr>
        <p:txBody>
          <a:bodyPr>
            <a:normAutofit/>
          </a:bodyPr>
          <a:lstStyle/>
          <a:p>
            <a:pPr lvl="1">
              <a:buFont typeface="Wingdings" charset="2"/>
              <a:buChar char="§"/>
            </a:pPr>
            <a:endParaRPr lang="en-US" sz="2200" dirty="0" smtClean="0"/>
          </a:p>
          <a:p>
            <a:pPr lvl="1">
              <a:buFont typeface="Wingdings" charset="2"/>
              <a:buChar char="§"/>
            </a:pPr>
            <a:r>
              <a:rPr lang="en-US" sz="2200" dirty="0" smtClean="0"/>
              <a:t>Existing </a:t>
            </a:r>
            <a:r>
              <a:rPr lang="en-US" sz="2200" dirty="0"/>
              <a:t>concept in the Income Tax Act (e.g., s.63)</a:t>
            </a:r>
          </a:p>
          <a:p>
            <a:pPr lvl="1">
              <a:buFont typeface="Wingdings" charset="2"/>
              <a:buChar char="§"/>
            </a:pPr>
            <a:r>
              <a:rPr lang="en-US" sz="2200" dirty="0"/>
              <a:t>Similar to “</a:t>
            </a:r>
            <a:r>
              <a:rPr lang="en-US" sz="2200" dirty="0" err="1"/>
              <a:t>labour</a:t>
            </a:r>
            <a:r>
              <a:rPr lang="en-US" sz="2200" dirty="0"/>
              <a:t> income” in the Dual Income System (Nordic countries)</a:t>
            </a:r>
          </a:p>
          <a:p>
            <a:pPr lvl="1">
              <a:buFont typeface="Wingdings" charset="2"/>
              <a:buChar char="§"/>
            </a:pPr>
            <a:r>
              <a:rPr lang="en-US" sz="2200" dirty="0"/>
              <a:t>Most challenge aspect is the income of incorporated </a:t>
            </a:r>
            <a:r>
              <a:rPr lang="en-US" sz="2200" dirty="0" smtClean="0"/>
              <a:t>workers</a:t>
            </a:r>
          </a:p>
          <a:p>
            <a:pPr marL="841248" lvl="2" indent="-457200">
              <a:buFont typeface="+mj-lt"/>
              <a:buAutoNum type="alphaLcParenR"/>
            </a:pPr>
            <a:r>
              <a:rPr lang="en-US" sz="2000" dirty="0"/>
              <a:t>Expand the “personal services business” regime – taxing corporations at the top personal tax rate </a:t>
            </a:r>
          </a:p>
          <a:p>
            <a:pPr marL="841248" lvl="2" indent="-457200">
              <a:buFont typeface="+mj-lt"/>
              <a:buAutoNum type="alphaLcParenR"/>
            </a:pPr>
            <a:r>
              <a:rPr lang="en-US" sz="2000" dirty="0"/>
              <a:t>Flow-through  </a:t>
            </a:r>
          </a:p>
          <a:p>
            <a:pPr marL="841248" lvl="2" indent="-457200">
              <a:buFont typeface="+mj-lt"/>
              <a:buAutoNum type="alphaLcParenR"/>
            </a:pPr>
            <a:r>
              <a:rPr lang="en-US" sz="2000" dirty="0"/>
              <a:t>Imputing corporate income to the shareholder/worker </a:t>
            </a:r>
          </a:p>
          <a:p>
            <a:pPr lvl="5">
              <a:buFont typeface="Arial" charset="0"/>
              <a:buChar char="•"/>
            </a:pPr>
            <a:r>
              <a:rPr lang="en-US" sz="1800" dirty="0" smtClean="0"/>
              <a:t>Imputing </a:t>
            </a:r>
            <a:r>
              <a:rPr lang="en-US" sz="1800" dirty="0"/>
              <a:t>a return to the corporation’s business by multiplying the value of the assets by an assumed rate of return on capital and profits exceeding the imputed return are deemed to be returns from </a:t>
            </a:r>
            <a:r>
              <a:rPr lang="en-US" sz="1800" dirty="0" err="1"/>
              <a:t>labour</a:t>
            </a:r>
            <a:r>
              <a:rPr lang="en-US" sz="1800" dirty="0"/>
              <a:t> </a:t>
            </a:r>
          </a:p>
          <a:p>
            <a:pPr lvl="5">
              <a:buFont typeface="Arial" charset="0"/>
              <a:buChar char="•"/>
            </a:pPr>
            <a:r>
              <a:rPr lang="en-US" sz="1800" dirty="0"/>
              <a:t>Imputing minimum wages to owner-employees and assigning the residue as a return from capital</a:t>
            </a:r>
          </a:p>
          <a:p>
            <a:pPr lvl="2">
              <a:buFont typeface="Wingdings" panose="05000000000000000000" pitchFamily="2" charset="2"/>
              <a:buChar char="v"/>
            </a:pPr>
            <a:endParaRPr lang="en-US" sz="2000" dirty="0"/>
          </a:p>
          <a:p>
            <a:pPr marL="0" indent="0">
              <a:buNone/>
            </a:pPr>
            <a:endParaRPr lang="en-US" dirty="0"/>
          </a:p>
        </p:txBody>
      </p:sp>
    </p:spTree>
    <p:extLst>
      <p:ext uri="{BB962C8B-B14F-4D97-AF65-F5344CB8AC3E}">
        <p14:creationId xmlns:p14="http://schemas.microsoft.com/office/powerpoint/2010/main" val="9378888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Universal Tax: “Earned Income”(2)</a:t>
            </a: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sz="2200" dirty="0" smtClean="0"/>
              <a:t>Unveiling </a:t>
            </a:r>
            <a:r>
              <a:rPr lang="en-US" sz="2200" dirty="0"/>
              <a:t>earned income disguised as </a:t>
            </a:r>
            <a:r>
              <a:rPr lang="en-US" sz="2200" dirty="0" smtClean="0"/>
              <a:t>capital</a:t>
            </a:r>
          </a:p>
          <a:p>
            <a:pPr lvl="1">
              <a:buFont typeface="Arial" charset="0"/>
              <a:buChar char="•"/>
            </a:pPr>
            <a:r>
              <a:rPr lang="en-US" sz="2000" dirty="0" smtClean="0"/>
              <a:t>Dividends </a:t>
            </a:r>
            <a:r>
              <a:rPr lang="en-US" sz="2000" dirty="0"/>
              <a:t>and capital gains earned by shareholder/workers in excess of return on capital </a:t>
            </a:r>
          </a:p>
          <a:p>
            <a:pPr lvl="1"/>
            <a:endParaRPr lang="en-US" dirty="0"/>
          </a:p>
          <a:p>
            <a:pPr marL="201168" lvl="1" indent="0">
              <a:buNone/>
            </a:pPr>
            <a:r>
              <a:rPr lang="en-US" i="1" dirty="0"/>
              <a:t>[Our proposal does not touch on progressive rates or taxation of capital per se]</a:t>
            </a:r>
          </a:p>
        </p:txBody>
      </p:sp>
    </p:spTree>
    <p:extLst>
      <p:ext uri="{BB962C8B-B14F-4D97-AF65-F5344CB8AC3E}">
        <p14:creationId xmlns:p14="http://schemas.microsoft.com/office/powerpoint/2010/main" val="343843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723537"/>
            <a:ext cx="10058400" cy="968432"/>
          </a:xfrm>
        </p:spPr>
        <p:txBody>
          <a:bodyPr/>
          <a:lstStyle/>
          <a:p>
            <a:r>
              <a:rPr lang="en-US" b="1" dirty="0" smtClean="0"/>
              <a:t>Universal </a:t>
            </a:r>
            <a:r>
              <a:rPr lang="en-US" b="1" dirty="0"/>
              <a:t>Tax: Extended Withholding tax</a:t>
            </a:r>
          </a:p>
        </p:txBody>
      </p:sp>
      <p:sp>
        <p:nvSpPr>
          <p:cNvPr id="3" name="Content Placeholder 2"/>
          <p:cNvSpPr>
            <a:spLocks noGrp="1"/>
          </p:cNvSpPr>
          <p:nvPr>
            <p:ph idx="1"/>
          </p:nvPr>
        </p:nvSpPr>
        <p:spPr/>
        <p:txBody>
          <a:bodyPr/>
          <a:lstStyle/>
          <a:p>
            <a:pPr>
              <a:buFont typeface="Arial" charset="0"/>
              <a:buChar char="•"/>
            </a:pPr>
            <a:endParaRPr lang="en-US" dirty="0"/>
          </a:p>
        </p:txBody>
      </p:sp>
      <p:graphicFrame>
        <p:nvGraphicFramePr>
          <p:cNvPr id="4" name="Diagram 3">
            <a:extLst>
              <a:ext uri="{FF2B5EF4-FFF2-40B4-BE49-F238E27FC236}">
                <a16:creationId xmlns="" xmlns:a16="http://schemas.microsoft.com/office/drawing/2014/main" id="{41B35939-F2BC-4F63-9E65-5EFE0213E25B}"/>
              </a:ext>
            </a:extLst>
          </p:cNvPr>
          <p:cNvGraphicFramePr/>
          <p:nvPr>
            <p:extLst>
              <p:ext uri="{D42A27DB-BD31-4B8C-83A1-F6EECF244321}">
                <p14:modId xmlns:p14="http://schemas.microsoft.com/office/powerpoint/2010/main" val="124214489"/>
              </p:ext>
            </p:extLst>
          </p:nvPr>
        </p:nvGraphicFramePr>
        <p:xfrm>
          <a:off x="2032000" y="1955556"/>
          <a:ext cx="8128000" cy="43065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 xmlns:a16="http://schemas.microsoft.com/office/drawing/2014/main" id="{3C1D1803-42D6-447B-855C-23AEF1A3FD22}"/>
              </a:ext>
            </a:extLst>
          </p:cNvPr>
          <p:cNvSpPr txBox="1"/>
          <p:nvPr/>
        </p:nvSpPr>
        <p:spPr>
          <a:xfrm>
            <a:off x="8444752" y="2872299"/>
            <a:ext cx="1391225" cy="369332"/>
          </a:xfrm>
          <a:prstGeom prst="rect">
            <a:avLst/>
          </a:prstGeom>
          <a:noFill/>
        </p:spPr>
        <p:txBody>
          <a:bodyPr wrap="square" rtlCol="0">
            <a:spAutoFit/>
          </a:bodyPr>
          <a:lstStyle/>
          <a:p>
            <a:r>
              <a:rPr lang="en-US" b="1" dirty="0"/>
              <a:t>W</a:t>
            </a:r>
            <a:r>
              <a:rPr lang="en-US" b="1" dirty="0" smtClean="0"/>
              <a:t>ithholding</a:t>
            </a:r>
            <a:endParaRPr lang="en-CA" b="1" dirty="0"/>
          </a:p>
        </p:txBody>
      </p:sp>
    </p:spTree>
    <p:extLst>
      <p:ext uri="{BB962C8B-B14F-4D97-AF65-F5344CB8AC3E}">
        <p14:creationId xmlns:p14="http://schemas.microsoft.com/office/powerpoint/2010/main" val="12481321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Making the Income Tax Fair Again?  </a:t>
            </a:r>
          </a:p>
        </p:txBody>
      </p:sp>
      <p:sp>
        <p:nvSpPr>
          <p:cNvPr id="3" name="Content Placeholder 2"/>
          <p:cNvSpPr>
            <a:spLocks noGrp="1"/>
          </p:cNvSpPr>
          <p:nvPr>
            <p:ph idx="1"/>
          </p:nvPr>
        </p:nvSpPr>
        <p:spPr>
          <a:xfrm>
            <a:off x="1097281" y="1845734"/>
            <a:ext cx="6119308" cy="4023360"/>
          </a:xfrm>
        </p:spPr>
        <p:txBody>
          <a:bodyPr>
            <a:normAutofit/>
          </a:bodyPr>
          <a:lstStyle/>
          <a:p>
            <a:r>
              <a:rPr lang="en-US" sz="2200" dirty="0"/>
              <a:t>1) </a:t>
            </a:r>
            <a:r>
              <a:rPr lang="en-US" sz="2200" dirty="0" smtClean="0"/>
              <a:t>Restoring </a:t>
            </a:r>
            <a:r>
              <a:rPr lang="en-US" sz="2200" dirty="0"/>
              <a:t>the “ability to pay” principle</a:t>
            </a:r>
          </a:p>
          <a:p>
            <a:r>
              <a:rPr lang="en-US" sz="2200" dirty="0"/>
              <a:t>2) </a:t>
            </a:r>
            <a:r>
              <a:rPr lang="en-US" sz="2200" dirty="0" smtClean="0"/>
              <a:t>Restoring </a:t>
            </a:r>
            <a:r>
              <a:rPr lang="en-US" sz="2200" dirty="0"/>
              <a:t>the democratic nature of the tax </a:t>
            </a:r>
          </a:p>
          <a:p>
            <a:pPr lvl="2">
              <a:buFont typeface="Wingdings" charset="2"/>
              <a:buChar char="§"/>
            </a:pPr>
            <a:r>
              <a:rPr lang="en-US" sz="2000" dirty="0"/>
              <a:t>Income tax is “a tax on ourselves”  </a:t>
            </a:r>
          </a:p>
          <a:p>
            <a:pPr lvl="3">
              <a:buFont typeface="Arial" charset="0"/>
              <a:buChar char="•"/>
            </a:pPr>
            <a:r>
              <a:rPr lang="en-US" sz="1800" dirty="0"/>
              <a:t>Employee workers</a:t>
            </a:r>
          </a:p>
          <a:p>
            <a:pPr lvl="3">
              <a:buFont typeface="Arial" charset="0"/>
              <a:buChar char="•"/>
            </a:pPr>
            <a:r>
              <a:rPr lang="en-US" sz="1800" dirty="0"/>
              <a:t>Self-employed workers</a:t>
            </a:r>
          </a:p>
          <a:p>
            <a:pPr lvl="3">
              <a:buFont typeface="Arial" charset="0"/>
              <a:buChar char="•"/>
            </a:pPr>
            <a:r>
              <a:rPr lang="en-US" sz="1800" dirty="0"/>
              <a:t>Incorporated </a:t>
            </a:r>
            <a:r>
              <a:rPr lang="en-US" sz="1800" dirty="0" smtClean="0"/>
              <a:t>workers</a:t>
            </a:r>
            <a:endParaRPr lang="en-US" dirty="0"/>
          </a:p>
          <a:p>
            <a:pPr marL="201168" lvl="1" indent="0">
              <a:spcBef>
                <a:spcPts val="1200"/>
              </a:spcBef>
              <a:buNone/>
            </a:pPr>
            <a:r>
              <a:rPr lang="en-US" sz="2200" dirty="0"/>
              <a:t>3) Minimizing leakage through ”automated”/”digitized” withholding system</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3766" y="2190143"/>
            <a:ext cx="3334541" cy="3334541"/>
          </a:xfrm>
          <a:prstGeom prst="rect">
            <a:avLst/>
          </a:prstGeom>
        </p:spPr>
      </p:pic>
    </p:spTree>
    <p:extLst>
      <p:ext uri="{BB962C8B-B14F-4D97-AF65-F5344CB8AC3E}">
        <p14:creationId xmlns:p14="http://schemas.microsoft.com/office/powerpoint/2010/main" val="1346153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Comments are welcome!</a:t>
            </a:r>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7816" y="2206712"/>
            <a:ext cx="3809502" cy="3809502"/>
          </a:xfrm>
          <a:prstGeom prst="rect">
            <a:avLst/>
          </a:prstGeom>
        </p:spPr>
      </p:pic>
    </p:spTree>
    <p:extLst>
      <p:ext uri="{BB962C8B-B14F-4D97-AF65-F5344CB8AC3E}">
        <p14:creationId xmlns:p14="http://schemas.microsoft.com/office/powerpoint/2010/main" val="1445453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Outline</a:t>
            </a:r>
          </a:p>
        </p:txBody>
      </p:sp>
      <p:sp>
        <p:nvSpPr>
          <p:cNvPr id="3" name="Content Placeholder 2"/>
          <p:cNvSpPr>
            <a:spLocks noGrp="1"/>
          </p:cNvSpPr>
          <p:nvPr>
            <p:ph idx="1"/>
          </p:nvPr>
        </p:nvSpPr>
        <p:spPr/>
        <p:txBody>
          <a:bodyPr>
            <a:normAutofit/>
          </a:bodyPr>
          <a:lstStyle/>
          <a:p>
            <a:pPr lvl="1">
              <a:buFont typeface="Wingdings" charset="2"/>
              <a:buChar char="§"/>
            </a:pPr>
            <a:r>
              <a:rPr lang="en-US" sz="2200" dirty="0"/>
              <a:t>Automation and workers</a:t>
            </a:r>
          </a:p>
          <a:p>
            <a:pPr lvl="1">
              <a:buFont typeface="Wingdings" charset="2"/>
              <a:buChar char="§"/>
            </a:pPr>
            <a:r>
              <a:rPr lang="en-US" sz="2200" dirty="0"/>
              <a:t>Unequal taxation of workers worsening in the age of automation </a:t>
            </a:r>
          </a:p>
          <a:p>
            <a:pPr lvl="1">
              <a:buFont typeface="Wingdings" charset="2"/>
              <a:buChar char="§"/>
            </a:pPr>
            <a:r>
              <a:rPr lang="en-US" sz="2200" dirty="0"/>
              <a:t>Existential threat to the income tax system</a:t>
            </a:r>
          </a:p>
          <a:p>
            <a:pPr lvl="3">
              <a:buFont typeface="Arial" charset="0"/>
              <a:buChar char="•"/>
            </a:pPr>
            <a:r>
              <a:rPr lang="en-US" sz="2200" dirty="0"/>
              <a:t>Erosion of tax base  </a:t>
            </a:r>
          </a:p>
          <a:p>
            <a:pPr lvl="3">
              <a:buFont typeface="Arial" charset="0"/>
              <a:buChar char="•"/>
            </a:pPr>
            <a:r>
              <a:rPr lang="en-US" sz="2200" dirty="0"/>
              <a:t>Erosion of equity: horizontally and vertically  </a:t>
            </a:r>
          </a:p>
          <a:p>
            <a:pPr lvl="1">
              <a:buFont typeface="Wingdings" charset="2"/>
              <a:buChar char="§"/>
            </a:pPr>
            <a:r>
              <a:rPr lang="en-US" sz="2200" dirty="0"/>
              <a:t>Income tax was meant to be fair </a:t>
            </a:r>
          </a:p>
          <a:p>
            <a:pPr lvl="1">
              <a:buFont typeface="Wingdings" charset="2"/>
              <a:buChar char="§"/>
            </a:pPr>
            <a:r>
              <a:rPr lang="en-US" sz="2200" dirty="0"/>
              <a:t>Proposing a universal tax on all forms of earned income </a:t>
            </a:r>
          </a:p>
          <a:p>
            <a:pPr lvl="1">
              <a:buFont typeface="Wingdings" charset="2"/>
              <a:buChar char="§"/>
            </a:pPr>
            <a:endParaRPr lang="en-US" dirty="0"/>
          </a:p>
          <a:p>
            <a:pPr lvl="1">
              <a:buFont typeface="Wingdings" charset="2"/>
              <a:buChar char="§"/>
            </a:pPr>
            <a:endParaRPr lang="en-US" dirty="0"/>
          </a:p>
          <a:p>
            <a:pPr lvl="1">
              <a:buFont typeface="Wingdings" charset="2"/>
              <a:buChar char="§"/>
            </a:pPr>
            <a:endParaRPr lang="en-US" dirty="0"/>
          </a:p>
          <a:p>
            <a:pPr lvl="1">
              <a:buFont typeface="Wingdings" charset="2"/>
              <a:buChar char="§"/>
            </a:pPr>
            <a:endParaRPr lang="en-US" dirty="0"/>
          </a:p>
          <a:p>
            <a:pPr lvl="1">
              <a:buFont typeface="Wingdings" charset="2"/>
              <a:buChar char="§"/>
            </a:pPr>
            <a:endParaRPr lang="en-US" dirty="0"/>
          </a:p>
          <a:p>
            <a:pPr lvl="1">
              <a:buFont typeface="Wingdings" charset="2"/>
              <a:buChar char="§"/>
            </a:pPr>
            <a:endParaRPr lang="en-US" dirty="0"/>
          </a:p>
          <a:p>
            <a:pPr>
              <a:buFont typeface="Wingdings" charset="2"/>
              <a:buChar char="§"/>
            </a:pPr>
            <a:endParaRPr lang="en-US" dirty="0"/>
          </a:p>
          <a:p>
            <a:endParaRPr lang="en-US" dirty="0"/>
          </a:p>
        </p:txBody>
      </p:sp>
    </p:spTree>
    <p:extLst>
      <p:ext uri="{BB962C8B-B14F-4D97-AF65-F5344CB8AC3E}">
        <p14:creationId xmlns:p14="http://schemas.microsoft.com/office/powerpoint/2010/main" val="1063258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Robotic Automation</a:t>
            </a:r>
          </a:p>
        </p:txBody>
      </p:sp>
      <p:sp>
        <p:nvSpPr>
          <p:cNvPr id="3" name="Content Placeholder 2"/>
          <p:cNvSpPr>
            <a:spLocks noGrp="1"/>
          </p:cNvSpPr>
          <p:nvPr>
            <p:ph idx="1"/>
          </p:nvPr>
        </p:nvSpPr>
        <p:spPr>
          <a:xfrm>
            <a:off x="1097280" y="1845734"/>
            <a:ext cx="6970955" cy="4023360"/>
          </a:xfrm>
        </p:spPr>
        <p:txBody>
          <a:bodyPr/>
          <a:lstStyle/>
          <a:p>
            <a:r>
              <a:rPr lang="en-CA" sz="2200" dirty="0"/>
              <a:t>What?  </a:t>
            </a:r>
          </a:p>
          <a:p>
            <a:r>
              <a:rPr lang="en-CA" sz="2200" dirty="0"/>
              <a:t>How is it different from mechanical automation?  </a:t>
            </a:r>
          </a:p>
          <a:p>
            <a:pPr lvl="1">
              <a:buFont typeface="Wingdings" panose="05000000000000000000" pitchFamily="2" charset="2"/>
              <a:buChar char="§"/>
            </a:pPr>
            <a:r>
              <a:rPr lang="en-CA" sz="2000" dirty="0"/>
              <a:t>Transformative</a:t>
            </a:r>
          </a:p>
          <a:p>
            <a:pPr lvl="1">
              <a:buFont typeface="Wingdings" panose="05000000000000000000" pitchFamily="2" charset="2"/>
              <a:buChar char="§"/>
            </a:pPr>
            <a:r>
              <a:rPr lang="en-CA" sz="2000" dirty="0"/>
              <a:t>Disruptive</a:t>
            </a:r>
          </a:p>
          <a:p>
            <a:pPr lvl="1">
              <a:buFont typeface="Wingdings" panose="05000000000000000000" pitchFamily="2" charset="2"/>
              <a:buChar char="§"/>
            </a:pPr>
            <a:r>
              <a:rPr lang="en-CA" sz="2000" dirty="0"/>
              <a:t>FAST!!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8222" y="4057936"/>
            <a:ext cx="2120056" cy="212005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72957" y="3126918"/>
            <a:ext cx="3227294" cy="3227294"/>
          </a:xfrm>
          <a:prstGeom prst="rect">
            <a:avLst/>
          </a:prstGeom>
        </p:spPr>
      </p:pic>
      <p:sp>
        <p:nvSpPr>
          <p:cNvPr id="8" name="Striped Right Arrow 7"/>
          <p:cNvSpPr/>
          <p:nvPr/>
        </p:nvSpPr>
        <p:spPr>
          <a:xfrm>
            <a:off x="5000278" y="4435288"/>
            <a:ext cx="2620998" cy="127186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488574" y="4057936"/>
            <a:ext cx="1268745" cy="646331"/>
          </a:xfrm>
          <a:prstGeom prst="rect">
            <a:avLst/>
          </a:prstGeom>
          <a:noFill/>
        </p:spPr>
        <p:txBody>
          <a:bodyPr wrap="none" rtlCol="0">
            <a:spAutoFit/>
          </a:bodyPr>
          <a:lstStyle/>
          <a:p>
            <a:r>
              <a:rPr lang="en-US" b="1" dirty="0"/>
              <a:t>Speed: 10X</a:t>
            </a:r>
          </a:p>
          <a:p>
            <a:r>
              <a:rPr lang="en-US" b="1" dirty="0"/>
              <a:t>Scale: 300X</a:t>
            </a:r>
          </a:p>
        </p:txBody>
      </p:sp>
    </p:spTree>
    <p:extLst>
      <p:ext uri="{BB962C8B-B14F-4D97-AF65-F5344CB8AC3E}">
        <p14:creationId xmlns:p14="http://schemas.microsoft.com/office/powerpoint/2010/main" val="292481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Automation and Workers</a:t>
            </a:r>
          </a:p>
        </p:txBody>
      </p:sp>
      <p:sp>
        <p:nvSpPr>
          <p:cNvPr id="3" name="Content Placeholder 2"/>
          <p:cNvSpPr>
            <a:spLocks noGrp="1"/>
          </p:cNvSpPr>
          <p:nvPr>
            <p:ph idx="1"/>
          </p:nvPr>
        </p:nvSpPr>
        <p:spPr/>
        <p:txBody>
          <a:bodyPr/>
          <a:lstStyle/>
          <a:p>
            <a:pPr lvl="1">
              <a:buFont typeface="Wingdings" charset="2"/>
              <a:buChar char="§"/>
            </a:pPr>
            <a:r>
              <a:rPr lang="en-CA" sz="2200" dirty="0" smtClean="0"/>
              <a:t>Overall </a:t>
            </a:r>
            <a:r>
              <a:rPr lang="en-CA" sz="2200" dirty="0"/>
              <a:t>increases in </a:t>
            </a:r>
            <a:r>
              <a:rPr lang="en-CA" sz="2200" dirty="0" smtClean="0"/>
              <a:t>productivity?</a:t>
            </a:r>
          </a:p>
          <a:p>
            <a:pPr lvl="1">
              <a:buFont typeface="Wingdings" charset="2"/>
              <a:buChar char="§"/>
            </a:pPr>
            <a:r>
              <a:rPr lang="en-CA" sz="2200" dirty="0" smtClean="0"/>
              <a:t>Impact </a:t>
            </a:r>
            <a:r>
              <a:rPr lang="en-CA" sz="2200" dirty="0"/>
              <a:t>on workers:  </a:t>
            </a:r>
          </a:p>
          <a:p>
            <a:pPr marL="932688" lvl="2" indent="-457200">
              <a:buFont typeface="+mj-lt"/>
              <a:buAutoNum type="arabicPeriod"/>
            </a:pPr>
            <a:r>
              <a:rPr lang="en-CA" sz="2000" dirty="0"/>
              <a:t>Creation of new jobs </a:t>
            </a:r>
          </a:p>
          <a:p>
            <a:pPr marL="932688" lvl="2" indent="-457200">
              <a:buAutoNum type="arabicPeriod"/>
            </a:pPr>
            <a:r>
              <a:rPr lang="en-CA" sz="2000" dirty="0"/>
              <a:t>Eradication of existing jobs (e.g. Self driving trucks could cause unemployment of 280,000 truckers in Canada)</a:t>
            </a:r>
          </a:p>
          <a:p>
            <a:pPr marL="932688" lvl="2" indent="-457200">
              <a:buAutoNum type="arabicPeriod"/>
            </a:pPr>
            <a:r>
              <a:rPr lang="en-CA" sz="2000" dirty="0"/>
              <a:t>Employees </a:t>
            </a:r>
            <a:r>
              <a:rPr lang="en-CA" sz="2000" dirty="0">
                <a:sym typeface="Wingdings" panose="05000000000000000000" pitchFamily="2" charset="2"/>
              </a:rPr>
              <a:t> freelancers </a:t>
            </a:r>
            <a:endParaRPr lang="en-CA" sz="2000" dirty="0"/>
          </a:p>
          <a:p>
            <a:endParaRPr lang="en-CA" dirty="0"/>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4827" y="4268744"/>
            <a:ext cx="2011680" cy="20116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6758" y="4476726"/>
            <a:ext cx="1595717" cy="159571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8859" y="4263566"/>
            <a:ext cx="1995094" cy="1995094"/>
          </a:xfrm>
          <a:prstGeom prst="rect">
            <a:avLst/>
          </a:prstGeom>
        </p:spPr>
      </p:pic>
    </p:spTree>
    <p:extLst>
      <p:ext uri="{BB962C8B-B14F-4D97-AF65-F5344CB8AC3E}">
        <p14:creationId xmlns:p14="http://schemas.microsoft.com/office/powerpoint/2010/main" val="130088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7353970" y="2775120"/>
            <a:ext cx="4234069" cy="155632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b="1" dirty="0"/>
              <a:t>Rise of “gigged workers”</a:t>
            </a:r>
          </a:p>
        </p:txBody>
      </p:sp>
      <p:sp>
        <p:nvSpPr>
          <p:cNvPr id="3" name="Content Placeholder 2"/>
          <p:cNvSpPr>
            <a:spLocks noGrp="1"/>
          </p:cNvSpPr>
          <p:nvPr>
            <p:ph idx="1"/>
          </p:nvPr>
        </p:nvSpPr>
        <p:spPr>
          <a:xfrm>
            <a:off x="1097281" y="1845734"/>
            <a:ext cx="6101400" cy="4023360"/>
          </a:xfrm>
        </p:spPr>
        <p:txBody>
          <a:bodyPr>
            <a:normAutofit/>
          </a:bodyPr>
          <a:lstStyle/>
          <a:p>
            <a:pPr lvl="1">
              <a:buFont typeface="Wingdings" panose="05000000000000000000" pitchFamily="2" charset="2"/>
              <a:buChar char="§"/>
            </a:pPr>
            <a:endParaRPr lang="en-US" dirty="0"/>
          </a:p>
          <a:p>
            <a:pPr lvl="1">
              <a:buFont typeface="Wingdings" panose="05000000000000000000" pitchFamily="2" charset="2"/>
              <a:buChar char="§"/>
            </a:pPr>
            <a:r>
              <a:rPr lang="en-US" sz="2200" dirty="0" smtClean="0"/>
              <a:t>45</a:t>
            </a:r>
            <a:r>
              <a:rPr lang="en-US" sz="2200" dirty="0"/>
              <a:t>% of the Canadian workforce by 2020</a:t>
            </a:r>
          </a:p>
          <a:p>
            <a:pPr lvl="1">
              <a:buFont typeface="Wingdings" panose="05000000000000000000" pitchFamily="2" charset="2"/>
              <a:buChar char="§"/>
            </a:pPr>
            <a:r>
              <a:rPr lang="en-US" sz="2200" dirty="0"/>
              <a:t>50% of US millennials are already freelancing</a:t>
            </a:r>
          </a:p>
          <a:p>
            <a:pPr lvl="1">
              <a:buFont typeface="Wingdings" panose="05000000000000000000" pitchFamily="2" charset="2"/>
              <a:buChar char="§"/>
            </a:pPr>
            <a:r>
              <a:rPr lang="en-US" sz="2200" dirty="0" smtClean="0"/>
              <a:t>Social </a:t>
            </a:r>
            <a:r>
              <a:rPr lang="en-US" sz="2200" dirty="0"/>
              <a:t>and economic effect of this shift is largely unknown</a:t>
            </a:r>
          </a:p>
          <a:p>
            <a:pPr lvl="1">
              <a:buFont typeface="Wingdings" panose="05000000000000000000" pitchFamily="2" charset="2"/>
              <a:buChar char="§"/>
            </a:pPr>
            <a:r>
              <a:rPr lang="en-CA" sz="2200" dirty="0"/>
              <a:t>Blurring line between employees, freelancers and entrepreneurs </a:t>
            </a:r>
          </a:p>
          <a:p>
            <a:pPr lvl="1">
              <a:buFont typeface="Wingdings" panose="05000000000000000000" pitchFamily="2" charset="2"/>
              <a:buChar char="§"/>
            </a:pPr>
            <a:r>
              <a:rPr lang="en-CA" sz="2200" dirty="0"/>
              <a:t>This presents threats to the income tax system</a:t>
            </a:r>
          </a:p>
          <a:p>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7513" y="2823372"/>
            <a:ext cx="1508072" cy="1508072"/>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07878" y="2994749"/>
            <a:ext cx="1165315" cy="1165315"/>
          </a:xfrm>
          <a:prstGeom prst="rect">
            <a:avLst/>
          </a:prstGeom>
        </p:spPr>
      </p:pic>
      <p:sp>
        <p:nvSpPr>
          <p:cNvPr id="13" name="Right Arrow 12"/>
          <p:cNvSpPr/>
          <p:nvPr/>
        </p:nvSpPr>
        <p:spPr>
          <a:xfrm>
            <a:off x="9349128" y="3398112"/>
            <a:ext cx="420257" cy="3585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1596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Existing Unfair Tax Treatment of Workers </a:t>
            </a:r>
          </a:p>
        </p:txBody>
      </p:sp>
      <p:graphicFrame>
        <p:nvGraphicFramePr>
          <p:cNvPr id="7" name="Content Placeholder 6">
            <a:extLst>
              <a:ext uri="{FF2B5EF4-FFF2-40B4-BE49-F238E27FC236}">
                <a16:creationId xmlns="" xmlns:a16="http://schemas.microsoft.com/office/drawing/2014/main" id="{66339DB7-271E-4266-83C0-75BB2EC26A8C}"/>
              </a:ext>
            </a:extLst>
          </p:cNvPr>
          <p:cNvGraphicFramePr>
            <a:graphicFrameLocks noGrp="1"/>
          </p:cNvGraphicFramePr>
          <p:nvPr>
            <p:ph idx="1"/>
            <p:extLst>
              <p:ext uri="{D42A27DB-BD31-4B8C-83A1-F6EECF244321}">
                <p14:modId xmlns:p14="http://schemas.microsoft.com/office/powerpoint/2010/main" val="849577507"/>
              </p:ext>
            </p:extLst>
          </p:nvPr>
        </p:nvGraphicFramePr>
        <p:xfrm>
          <a:off x="685800" y="2146871"/>
          <a:ext cx="10883900" cy="2487895"/>
        </p:xfrm>
        <a:graphic>
          <a:graphicData uri="http://schemas.openxmlformats.org/drawingml/2006/table">
            <a:tbl>
              <a:tblPr firstRow="1" firstCol="1" bandRow="1">
                <a:tableStyleId>{5C22544A-7EE6-4342-B048-85BDC9FD1C3A}</a:tableStyleId>
              </a:tblPr>
              <a:tblGrid>
                <a:gridCol w="1244600">
                  <a:extLst>
                    <a:ext uri="{9D8B030D-6E8A-4147-A177-3AD203B41FA5}">
                      <a16:colId xmlns="" xmlns:a16="http://schemas.microsoft.com/office/drawing/2014/main" val="3248385116"/>
                    </a:ext>
                  </a:extLst>
                </a:gridCol>
                <a:gridCol w="2451100">
                  <a:extLst>
                    <a:ext uri="{9D8B030D-6E8A-4147-A177-3AD203B41FA5}">
                      <a16:colId xmlns="" xmlns:a16="http://schemas.microsoft.com/office/drawing/2014/main" val="4005229962"/>
                    </a:ext>
                  </a:extLst>
                </a:gridCol>
                <a:gridCol w="2857500">
                  <a:extLst>
                    <a:ext uri="{9D8B030D-6E8A-4147-A177-3AD203B41FA5}">
                      <a16:colId xmlns="" xmlns:a16="http://schemas.microsoft.com/office/drawing/2014/main" val="4126181969"/>
                    </a:ext>
                  </a:extLst>
                </a:gridCol>
                <a:gridCol w="1935950">
                  <a:extLst>
                    <a:ext uri="{9D8B030D-6E8A-4147-A177-3AD203B41FA5}">
                      <a16:colId xmlns="" xmlns:a16="http://schemas.microsoft.com/office/drawing/2014/main" val="1495543957"/>
                    </a:ext>
                  </a:extLst>
                </a:gridCol>
                <a:gridCol w="2394750">
                  <a:extLst>
                    <a:ext uri="{9D8B030D-6E8A-4147-A177-3AD203B41FA5}">
                      <a16:colId xmlns="" xmlns:a16="http://schemas.microsoft.com/office/drawing/2014/main" val="3009902582"/>
                    </a:ext>
                  </a:extLst>
                </a:gridCol>
              </a:tblGrid>
              <a:tr h="1193229">
                <a:tc rowSpan="2">
                  <a:txBody>
                    <a:bodyPr/>
                    <a:lstStyle/>
                    <a:p>
                      <a:pPr marL="0" marR="0" algn="l">
                        <a:lnSpc>
                          <a:spcPct val="150000"/>
                        </a:lnSpc>
                        <a:spcBef>
                          <a:spcPts val="600"/>
                        </a:spcBef>
                        <a:spcAft>
                          <a:spcPts val="0"/>
                        </a:spcAft>
                      </a:pPr>
                      <a:r>
                        <a:rPr lang="en-CA" sz="2200" dirty="0" smtClean="0">
                          <a:effectLst/>
                        </a:rPr>
                        <a:t>Type</a:t>
                      </a:r>
                      <a:r>
                        <a:rPr lang="en-CA" sz="2200" baseline="0" dirty="0" smtClean="0">
                          <a:effectLst/>
                        </a:rPr>
                        <a:t> </a:t>
                      </a:r>
                      <a:r>
                        <a:rPr lang="en-CA" sz="2200" dirty="0" smtClean="0">
                          <a:effectLst/>
                        </a:rPr>
                        <a:t>of Taxpayer</a:t>
                      </a:r>
                      <a:endParaRPr lang="en-CA" sz="22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rowSpan="2">
                  <a:txBody>
                    <a:bodyPr/>
                    <a:lstStyle/>
                    <a:p>
                      <a:pPr marL="0" marR="0" algn="l">
                        <a:lnSpc>
                          <a:spcPct val="150000"/>
                        </a:lnSpc>
                        <a:spcBef>
                          <a:spcPts val="600"/>
                        </a:spcBef>
                        <a:spcAft>
                          <a:spcPts val="0"/>
                        </a:spcAft>
                      </a:pPr>
                      <a:r>
                        <a:rPr lang="en-CA" sz="2200" dirty="0">
                          <a:effectLst/>
                        </a:rPr>
                        <a:t>Employees</a:t>
                      </a:r>
                      <a:endParaRPr lang="en-CA" sz="22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rowSpan="2">
                  <a:txBody>
                    <a:bodyPr/>
                    <a:lstStyle/>
                    <a:p>
                      <a:pPr marL="0" marR="0" algn="l">
                        <a:lnSpc>
                          <a:spcPct val="150000"/>
                        </a:lnSpc>
                        <a:spcBef>
                          <a:spcPts val="600"/>
                        </a:spcBef>
                        <a:spcAft>
                          <a:spcPts val="0"/>
                        </a:spcAft>
                      </a:pPr>
                      <a:r>
                        <a:rPr lang="en-CA" sz="2200" dirty="0">
                          <a:effectLst/>
                        </a:rPr>
                        <a:t>Self-employed</a:t>
                      </a:r>
                      <a:endParaRPr lang="en-CA" sz="22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gridSpan="2">
                  <a:txBody>
                    <a:bodyPr/>
                    <a:lstStyle/>
                    <a:p>
                      <a:pPr marL="0" marR="0" algn="l">
                        <a:lnSpc>
                          <a:spcPct val="150000"/>
                        </a:lnSpc>
                        <a:spcBef>
                          <a:spcPts val="600"/>
                        </a:spcBef>
                        <a:spcAft>
                          <a:spcPts val="0"/>
                        </a:spcAft>
                      </a:pPr>
                      <a:r>
                        <a:rPr lang="en-CA" sz="2200" dirty="0">
                          <a:effectLst/>
                        </a:rPr>
                        <a:t>Private Corporations </a:t>
                      </a:r>
                      <a:endParaRPr lang="en-CA" sz="2200" dirty="0" smtClean="0">
                        <a:effectLst/>
                      </a:endParaRPr>
                    </a:p>
                    <a:p>
                      <a:pPr marL="0" marR="0" algn="l">
                        <a:lnSpc>
                          <a:spcPct val="150000"/>
                        </a:lnSpc>
                        <a:spcBef>
                          <a:spcPts val="0"/>
                        </a:spcBef>
                        <a:spcAft>
                          <a:spcPts val="0"/>
                        </a:spcAft>
                      </a:pPr>
                      <a:r>
                        <a:rPr lang="en-CA" sz="2200" dirty="0" smtClean="0">
                          <a:effectLst/>
                        </a:rPr>
                        <a:t>(</a:t>
                      </a:r>
                      <a:r>
                        <a:rPr lang="en-CA" sz="2200" dirty="0">
                          <a:effectLst/>
                        </a:rPr>
                        <a:t>incorporated workers</a:t>
                      </a:r>
                      <a:r>
                        <a:rPr lang="en-CA" sz="2200" dirty="0" smtClean="0">
                          <a:effectLst/>
                        </a:rPr>
                        <a:t>)</a:t>
                      </a:r>
                      <a:endParaRPr lang="en-CA" sz="2200" dirty="0">
                        <a:effectLst/>
                      </a:endParaRPr>
                    </a:p>
                  </a:txBody>
                  <a:tcPr marL="68580" marR="68580" marT="0" marB="0"/>
                </a:tc>
                <a:tc hMerge="1">
                  <a:txBody>
                    <a:bodyPr/>
                    <a:lstStyle/>
                    <a:p>
                      <a:endParaRPr lang="en-CA"/>
                    </a:p>
                  </a:txBody>
                  <a:tcPr/>
                </a:tc>
                <a:extLst>
                  <a:ext uri="{0D108BD9-81ED-4DB2-BD59-A6C34878D82A}">
                    <a16:rowId xmlns="" xmlns:a16="http://schemas.microsoft.com/office/drawing/2014/main" val="3772166280"/>
                  </a:ext>
                </a:extLst>
              </a:tr>
              <a:tr h="22860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lnSpc>
                          <a:spcPct val="150000"/>
                        </a:lnSpc>
                        <a:spcBef>
                          <a:spcPts val="600"/>
                        </a:spcBef>
                        <a:spcAft>
                          <a:spcPts val="0"/>
                        </a:spcAft>
                      </a:pPr>
                      <a:r>
                        <a:rPr lang="en-CA" sz="1800" dirty="0">
                          <a:effectLst/>
                        </a:rPr>
                        <a:t>General</a:t>
                      </a:r>
                      <a:endParaRPr lang="en-CA" sz="18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l">
                        <a:lnSpc>
                          <a:spcPct val="150000"/>
                        </a:lnSpc>
                        <a:spcBef>
                          <a:spcPts val="600"/>
                        </a:spcBef>
                        <a:spcAft>
                          <a:spcPts val="0"/>
                        </a:spcAft>
                      </a:pPr>
                      <a:r>
                        <a:rPr lang="en-CA" sz="1800" dirty="0">
                          <a:effectLst/>
                        </a:rPr>
                        <a:t>Qualifying for SBD</a:t>
                      </a:r>
                      <a:endParaRPr lang="en-CA" sz="1800" dirty="0">
                        <a:effectLs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r>
              <a:tr h="883186">
                <a:tc>
                  <a:txBody>
                    <a:bodyPr/>
                    <a:lstStyle/>
                    <a:p>
                      <a:pPr marL="0" marR="0" algn="l">
                        <a:lnSpc>
                          <a:spcPct val="150000"/>
                        </a:lnSpc>
                        <a:spcBef>
                          <a:spcPts val="600"/>
                        </a:spcBef>
                        <a:spcAft>
                          <a:spcPts val="0"/>
                        </a:spcAft>
                      </a:pPr>
                      <a:r>
                        <a:rPr lang="en-CA" sz="2200" dirty="0" smtClean="0">
                          <a:solidFill>
                            <a:srgbClr val="FF0000"/>
                          </a:solidFill>
                          <a:effectLst/>
                          <a:highlight>
                            <a:srgbClr val="FFFF00"/>
                          </a:highlight>
                        </a:rPr>
                        <a:t>Top</a:t>
                      </a:r>
                      <a:r>
                        <a:rPr lang="en-CA" sz="2200" baseline="0" dirty="0" smtClean="0">
                          <a:solidFill>
                            <a:srgbClr val="FF0000"/>
                          </a:solidFill>
                          <a:effectLst/>
                          <a:highlight>
                            <a:srgbClr val="FFFF00"/>
                          </a:highlight>
                        </a:rPr>
                        <a:t> Rate</a:t>
                      </a:r>
                      <a:endParaRPr lang="en-CA" sz="2200" dirty="0">
                        <a:solidFill>
                          <a:srgbClr val="FF0000"/>
                        </a:solidFill>
                        <a:effectLst/>
                        <a:highlight>
                          <a:srgbClr val="FFFF00"/>
                        </a:highligh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50000"/>
                        </a:lnSpc>
                        <a:spcBef>
                          <a:spcPts val="600"/>
                        </a:spcBef>
                        <a:spcAft>
                          <a:spcPts val="0"/>
                        </a:spcAft>
                      </a:pPr>
                      <a:r>
                        <a:rPr lang="en-CA" sz="2200" dirty="0">
                          <a:solidFill>
                            <a:srgbClr val="FF0000"/>
                          </a:solidFill>
                          <a:effectLst/>
                          <a:highlight>
                            <a:srgbClr val="FFFF00"/>
                          </a:highlight>
                        </a:rPr>
                        <a:t>51.6%</a:t>
                      </a:r>
                      <a:endParaRPr lang="en-CA" sz="2200" dirty="0">
                        <a:solidFill>
                          <a:srgbClr val="FF0000"/>
                        </a:solidFill>
                        <a:effectLst/>
                        <a:highlight>
                          <a:srgbClr val="FFFF00"/>
                        </a:highligh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50000"/>
                        </a:lnSpc>
                        <a:spcBef>
                          <a:spcPts val="600"/>
                        </a:spcBef>
                        <a:spcAft>
                          <a:spcPts val="0"/>
                        </a:spcAft>
                      </a:pPr>
                      <a:r>
                        <a:rPr lang="en-CA" sz="2200" dirty="0">
                          <a:solidFill>
                            <a:srgbClr val="FF0000"/>
                          </a:solidFill>
                          <a:effectLst/>
                          <a:highlight>
                            <a:srgbClr val="FFFF00"/>
                          </a:highlight>
                        </a:rPr>
                        <a:t>36%</a:t>
                      </a:r>
                      <a:endParaRPr lang="en-CA" sz="2200" dirty="0">
                        <a:solidFill>
                          <a:srgbClr val="FF0000"/>
                        </a:solidFill>
                        <a:effectLst/>
                        <a:highlight>
                          <a:srgbClr val="FFFF00"/>
                        </a:highligh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50000"/>
                        </a:lnSpc>
                        <a:spcBef>
                          <a:spcPts val="600"/>
                        </a:spcBef>
                        <a:spcAft>
                          <a:spcPts val="0"/>
                        </a:spcAft>
                      </a:pPr>
                      <a:r>
                        <a:rPr lang="en-CA" sz="2200" dirty="0">
                          <a:solidFill>
                            <a:srgbClr val="FF0000"/>
                          </a:solidFill>
                          <a:effectLst/>
                          <a:highlight>
                            <a:srgbClr val="FFFF00"/>
                          </a:highlight>
                        </a:rPr>
                        <a:t>26.7%</a:t>
                      </a:r>
                      <a:endParaRPr lang="en-CA" sz="2200" dirty="0">
                        <a:solidFill>
                          <a:srgbClr val="FF0000"/>
                        </a:solidFill>
                        <a:effectLst/>
                        <a:highlight>
                          <a:srgbClr val="FFFF00"/>
                        </a:highligh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l">
                        <a:lnSpc>
                          <a:spcPct val="150000"/>
                        </a:lnSpc>
                        <a:spcBef>
                          <a:spcPts val="600"/>
                        </a:spcBef>
                        <a:spcAft>
                          <a:spcPts val="0"/>
                        </a:spcAft>
                      </a:pPr>
                      <a:r>
                        <a:rPr lang="en-CA" sz="2200" dirty="0">
                          <a:solidFill>
                            <a:srgbClr val="FF0000"/>
                          </a:solidFill>
                          <a:effectLst/>
                          <a:highlight>
                            <a:srgbClr val="FFFF00"/>
                          </a:highlight>
                        </a:rPr>
                        <a:t>14.4%</a:t>
                      </a:r>
                      <a:endParaRPr lang="en-CA" sz="2200" dirty="0">
                        <a:solidFill>
                          <a:srgbClr val="FF0000"/>
                        </a:solidFill>
                        <a:effectLst/>
                        <a:highlight>
                          <a:srgbClr val="FFFF00"/>
                        </a:highlight>
                        <a:latin typeface="Times New Roman" panose="02020603050405020304" pitchFamily="18" charset="0"/>
                        <a:ea typeface="Batang" panose="02030600000101010101" pitchFamily="18" charset="-127"/>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604199820"/>
                  </a:ext>
                </a:extLst>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8450" y="2290680"/>
            <a:ext cx="1255315" cy="1255315"/>
          </a:xfrm>
          <a:prstGeom prst="rect">
            <a:avLst/>
          </a:prstGeom>
        </p:spPr>
      </p:pic>
      <p:pic>
        <p:nvPicPr>
          <p:cNvPr id="9" name="Picture 8" descr="A picture containing vector graphics&#10;&#10;Description automatically generated">
            <a:extLst>
              <a:ext uri="{FF2B5EF4-FFF2-40B4-BE49-F238E27FC236}">
                <a16:creationId xmlns="" xmlns:a16="http://schemas.microsoft.com/office/drawing/2014/main" id="{42C172C7-BB3C-4CDB-8083-376FFA533C01}"/>
              </a:ext>
            </a:extLst>
          </p:cNvPr>
          <p:cNvPicPr>
            <a:picLocks noChangeAspect="1"/>
          </p:cNvPicPr>
          <p:nvPr/>
        </p:nvPicPr>
        <p:blipFill>
          <a:blip r:embed="rId3">
            <a:extLst>
              <a:ext uri="{837473B0-CC2E-450A-ABE3-18F120FF3D39}">
                <a1611:picAttrSrcUrl xmlns="" xmlns:a1611="http://schemas.microsoft.com/office/drawing/2016/11/main" r:id="rId5"/>
              </a:ext>
            </a:extLst>
          </a:blip>
          <a:stretch>
            <a:fillRect/>
          </a:stretch>
        </p:blipFill>
        <p:spPr>
          <a:xfrm>
            <a:off x="3227700" y="2290680"/>
            <a:ext cx="1065446" cy="1506819"/>
          </a:xfrm>
          <a:prstGeom prst="rect">
            <a:avLst/>
          </a:prstGeom>
        </p:spPr>
      </p:pic>
      <p:sp>
        <p:nvSpPr>
          <p:cNvPr id="10" name="Rectangle: Rounded Corners 9">
            <a:extLst>
              <a:ext uri="{FF2B5EF4-FFF2-40B4-BE49-F238E27FC236}">
                <a16:creationId xmlns="" xmlns:a16="http://schemas.microsoft.com/office/drawing/2014/main" id="{896EEFCF-CB05-4F82-8A6B-55F7706BEA0F}"/>
              </a:ext>
            </a:extLst>
          </p:cNvPr>
          <p:cNvSpPr/>
          <p:nvPr/>
        </p:nvSpPr>
        <p:spPr>
          <a:xfrm>
            <a:off x="10350599" y="2290680"/>
            <a:ext cx="805081" cy="8208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a:t>Xco</a:t>
            </a:r>
            <a:endParaRPr lang="en-CA" sz="2000" dirty="0"/>
          </a:p>
        </p:txBody>
      </p:sp>
    </p:spTree>
    <p:extLst>
      <p:ext uri="{BB962C8B-B14F-4D97-AF65-F5344CB8AC3E}">
        <p14:creationId xmlns:p14="http://schemas.microsoft.com/office/powerpoint/2010/main" val="375050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Existing Unfairness Worsened by Automation</a:t>
            </a:r>
          </a:p>
        </p:txBody>
      </p:sp>
      <p:graphicFrame>
        <p:nvGraphicFramePr>
          <p:cNvPr id="7" name="Content Placeholder 6">
            <a:extLst>
              <a:ext uri="{FF2B5EF4-FFF2-40B4-BE49-F238E27FC236}">
                <a16:creationId xmlns="" xmlns:a16="http://schemas.microsoft.com/office/drawing/2014/main" id="{01BA0306-70FC-47D1-8CCB-BB2734DF600E}"/>
              </a:ext>
            </a:extLst>
          </p:cNvPr>
          <p:cNvGraphicFramePr>
            <a:graphicFrameLocks noGrp="1"/>
          </p:cNvGraphicFramePr>
          <p:nvPr>
            <p:ph idx="1"/>
            <p:extLst>
              <p:ext uri="{D42A27DB-BD31-4B8C-83A1-F6EECF244321}">
                <p14:modId xmlns:p14="http://schemas.microsoft.com/office/powerpoint/2010/main" val="837839664"/>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17233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t>Existential Threat to the Income Tax </a:t>
            </a:r>
            <a:r>
              <a:rPr lang="en-US" b="1" dirty="0" smtClean="0"/>
              <a:t>(1)</a:t>
            </a:r>
            <a:endParaRPr lang="en-US" b="1" dirty="0"/>
          </a:p>
        </p:txBody>
      </p:sp>
      <p:sp>
        <p:nvSpPr>
          <p:cNvPr id="3" name="Content Placeholder 2"/>
          <p:cNvSpPr>
            <a:spLocks noGrp="1"/>
          </p:cNvSpPr>
          <p:nvPr>
            <p:ph idx="1"/>
          </p:nvPr>
        </p:nvSpPr>
        <p:spPr>
          <a:xfrm>
            <a:off x="1097280" y="1845734"/>
            <a:ext cx="6352391" cy="4023360"/>
          </a:xfrm>
        </p:spPr>
        <p:txBody>
          <a:bodyPr/>
          <a:lstStyle/>
          <a:p>
            <a:pPr marL="0" indent="0">
              <a:buNone/>
            </a:pPr>
            <a:r>
              <a:rPr lang="en-CA" sz="2200" b="1" dirty="0"/>
              <a:t>Erosion of tax base </a:t>
            </a:r>
          </a:p>
          <a:p>
            <a:pPr marL="457200" indent="-457200">
              <a:buAutoNum type="arabicParenR"/>
            </a:pPr>
            <a:r>
              <a:rPr lang="en-CA" sz="2200" b="1" dirty="0" smtClean="0"/>
              <a:t>Declining </a:t>
            </a:r>
            <a:r>
              <a:rPr lang="en-CA" sz="2200" b="1" dirty="0"/>
              <a:t>% of </a:t>
            </a:r>
            <a:r>
              <a:rPr lang="en-CA" sz="2200" b="1" dirty="0" smtClean="0"/>
              <a:t>total Canadian income earned through employment?</a:t>
            </a:r>
          </a:p>
          <a:p>
            <a:pPr marL="749808" lvl="1" indent="-457200"/>
            <a:r>
              <a:rPr lang="en-CA" b="1" dirty="0" smtClean="0"/>
              <a:t>75% in 2010 to 72% in 2015</a:t>
            </a:r>
            <a:endParaRPr lang="en-CA" b="1" dirty="0"/>
          </a:p>
          <a:p>
            <a:pPr marL="0" indent="0">
              <a:buNone/>
            </a:pPr>
            <a:r>
              <a:rPr lang="en-CA" dirty="0"/>
              <a:t> </a:t>
            </a:r>
          </a:p>
          <a:p>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8807" y="2166276"/>
            <a:ext cx="2658687" cy="2658687"/>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65350" y="3670675"/>
            <a:ext cx="2071255" cy="2071255"/>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3295" y="4824963"/>
            <a:ext cx="1242850" cy="1242850"/>
          </a:xfrm>
          <a:prstGeom prst="rect">
            <a:avLst/>
          </a:prstGeom>
        </p:spPr>
      </p:pic>
    </p:spTree>
    <p:extLst>
      <p:ext uri="{BB962C8B-B14F-4D97-AF65-F5344CB8AC3E}">
        <p14:creationId xmlns:p14="http://schemas.microsoft.com/office/powerpoint/2010/main" val="1963586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915898"/>
            <a:ext cx="10058400" cy="816056"/>
          </a:xfrm>
        </p:spPr>
        <p:txBody>
          <a:bodyPr/>
          <a:lstStyle/>
          <a:p>
            <a:r>
              <a:rPr lang="en-CA" b="1" dirty="0"/>
              <a:t>Existential Threat to the Income Tax (2) </a:t>
            </a:r>
            <a:endParaRPr lang="en-US" b="1" dirty="0"/>
          </a:p>
        </p:txBody>
      </p:sp>
      <p:sp>
        <p:nvSpPr>
          <p:cNvPr id="3" name="Content Placeholder 2"/>
          <p:cNvSpPr>
            <a:spLocks noGrp="1"/>
          </p:cNvSpPr>
          <p:nvPr>
            <p:ph idx="1"/>
          </p:nvPr>
        </p:nvSpPr>
        <p:spPr>
          <a:xfrm>
            <a:off x="1097280" y="1845734"/>
            <a:ext cx="6182061" cy="4023360"/>
          </a:xfrm>
        </p:spPr>
        <p:txBody>
          <a:bodyPr/>
          <a:lstStyle/>
          <a:p>
            <a:r>
              <a:rPr lang="en-US" sz="2200" b="1" dirty="0"/>
              <a:t>Erosion of tax base</a:t>
            </a:r>
          </a:p>
          <a:p>
            <a:r>
              <a:rPr lang="en-US" sz="2200" b="1" dirty="0"/>
              <a:t>2) Leakage</a:t>
            </a:r>
          </a:p>
          <a:p>
            <a:pPr lvl="1">
              <a:buFont typeface="Wingdings" panose="05000000000000000000" pitchFamily="2" charset="2"/>
              <a:buChar char="§"/>
            </a:pPr>
            <a:r>
              <a:rPr lang="en-CA" sz="2000" dirty="0" smtClean="0">
                <a:solidFill>
                  <a:srgbClr val="FF0000"/>
                </a:solidFill>
              </a:rPr>
              <a:t>Australian</a:t>
            </a:r>
            <a:r>
              <a:rPr lang="en-CA" sz="2000" dirty="0" smtClean="0"/>
              <a:t> Treasury say:</a:t>
            </a:r>
            <a:r>
              <a:rPr lang="en-CA" sz="2000" i="1" dirty="0" smtClean="0"/>
              <a:t> “gig-economy” workers have not been paying the right amount of tax”</a:t>
            </a:r>
            <a:endParaRPr lang="en-CA" sz="2000" i="1" dirty="0"/>
          </a:p>
          <a:p>
            <a:pPr lvl="2"/>
            <a:r>
              <a:rPr lang="en-US" sz="1800" dirty="0"/>
              <a:t>Possible reasons:</a:t>
            </a:r>
          </a:p>
          <a:p>
            <a:pPr lvl="3"/>
            <a:r>
              <a:rPr lang="en-US" sz="1800" dirty="0"/>
              <a:t>a) tax awareness of the newly self-employed</a:t>
            </a:r>
          </a:p>
          <a:p>
            <a:pPr lvl="3"/>
            <a:r>
              <a:rPr lang="en-US" sz="1800" dirty="0"/>
              <a:t>b) outside the PAYG withholding system</a:t>
            </a:r>
          </a:p>
          <a:p>
            <a:pPr lvl="1">
              <a:buFont typeface="Wingdings" panose="05000000000000000000" pitchFamily="2" charset="2"/>
              <a:buChar char="§"/>
            </a:pPr>
            <a:r>
              <a:rPr lang="en-US" sz="2000" dirty="0" smtClean="0">
                <a:solidFill>
                  <a:srgbClr val="FF0000"/>
                </a:solidFill>
              </a:rPr>
              <a:t>Canada</a:t>
            </a:r>
          </a:p>
          <a:p>
            <a:pPr marL="201168" lvl="1" indent="0">
              <a:buNone/>
            </a:pPr>
            <a:r>
              <a:rPr lang="en-US" dirty="0" smtClean="0">
                <a:solidFill>
                  <a:srgbClr val="FF0000"/>
                </a:solidFill>
              </a:rPr>
              <a:t>Lower rate for incorporated workers</a:t>
            </a:r>
            <a:r>
              <a:rPr lang="en-US" dirty="0">
                <a:solidFill>
                  <a:srgbClr val="FF0000"/>
                </a:solidFill>
              </a:rPr>
              <a:t> </a:t>
            </a:r>
            <a:endParaRPr lang="en-US" dirty="0" smtClean="0">
              <a:solidFill>
                <a:srgbClr val="FF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1788" y="1928800"/>
            <a:ext cx="3043357" cy="3043357"/>
          </a:xfrm>
          <a:prstGeom prst="rect">
            <a:avLst/>
          </a:prstGeom>
        </p:spPr>
      </p:pic>
      <p:sp>
        <p:nvSpPr>
          <p:cNvPr id="4" name="TextBox 3">
            <a:extLst>
              <a:ext uri="{FF2B5EF4-FFF2-40B4-BE49-F238E27FC236}">
                <a16:creationId xmlns="" xmlns:a16="http://schemas.microsoft.com/office/drawing/2014/main" id="{AED6BFCB-D08E-4369-AA7D-1FDCE98DC9B5}"/>
              </a:ext>
            </a:extLst>
          </p:cNvPr>
          <p:cNvSpPr txBox="1"/>
          <p:nvPr/>
        </p:nvSpPr>
        <p:spPr>
          <a:xfrm>
            <a:off x="7117767" y="3105834"/>
            <a:ext cx="1236236" cy="615553"/>
          </a:xfrm>
          <a:prstGeom prst="rect">
            <a:avLst/>
          </a:prstGeom>
          <a:noFill/>
        </p:spPr>
        <p:txBody>
          <a:bodyPr wrap="none" rtlCol="0">
            <a:spAutoFit/>
          </a:bodyPr>
          <a:lstStyle/>
          <a:p>
            <a:r>
              <a:rPr lang="en-US" sz="1700" dirty="0"/>
              <a:t>No </a:t>
            </a:r>
            <a:br>
              <a:rPr lang="en-US" sz="1700" dirty="0"/>
            </a:br>
            <a:r>
              <a:rPr lang="en-US" sz="1700" dirty="0"/>
              <a:t>withholding</a:t>
            </a:r>
            <a:endParaRPr lang="en-CA" sz="1700" dirty="0"/>
          </a:p>
        </p:txBody>
      </p:sp>
      <p:sp>
        <p:nvSpPr>
          <p:cNvPr id="6" name="TextBox 5">
            <a:extLst>
              <a:ext uri="{FF2B5EF4-FFF2-40B4-BE49-F238E27FC236}">
                <a16:creationId xmlns="" xmlns:a16="http://schemas.microsoft.com/office/drawing/2014/main" id="{A44A0D37-F0CD-4968-8CCE-6B4F7F13B01C}"/>
              </a:ext>
            </a:extLst>
          </p:cNvPr>
          <p:cNvSpPr txBox="1"/>
          <p:nvPr/>
        </p:nvSpPr>
        <p:spPr>
          <a:xfrm>
            <a:off x="10295476" y="3244334"/>
            <a:ext cx="1634358" cy="353943"/>
          </a:xfrm>
          <a:prstGeom prst="rect">
            <a:avLst/>
          </a:prstGeom>
          <a:noFill/>
        </p:spPr>
        <p:txBody>
          <a:bodyPr wrap="none" rtlCol="0">
            <a:spAutoFit/>
          </a:bodyPr>
          <a:lstStyle/>
          <a:p>
            <a:r>
              <a:rPr lang="en-US" sz="1700" dirty="0"/>
              <a:t>No tax reporting</a:t>
            </a:r>
            <a:endParaRPr lang="en-CA" sz="1700" dirty="0"/>
          </a:p>
        </p:txBody>
      </p:sp>
      <p:sp>
        <p:nvSpPr>
          <p:cNvPr id="10" name="Rectangle: Rounded Corners 9">
            <a:extLst>
              <a:ext uri="{FF2B5EF4-FFF2-40B4-BE49-F238E27FC236}">
                <a16:creationId xmlns="" xmlns:a16="http://schemas.microsoft.com/office/drawing/2014/main" id="{896EEFCF-CB05-4F82-8A6B-55F7706BEA0F}"/>
              </a:ext>
            </a:extLst>
          </p:cNvPr>
          <p:cNvSpPr/>
          <p:nvPr/>
        </p:nvSpPr>
        <p:spPr>
          <a:xfrm>
            <a:off x="4953099" y="4561747"/>
            <a:ext cx="805081" cy="82082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a:t>Xco</a:t>
            </a:r>
            <a:endParaRPr lang="en-CA" sz="2000" dirty="0"/>
          </a:p>
        </p:txBody>
      </p:sp>
    </p:spTree>
    <p:extLst>
      <p:ext uri="{BB962C8B-B14F-4D97-AF65-F5344CB8AC3E}">
        <p14:creationId xmlns:p14="http://schemas.microsoft.com/office/powerpoint/2010/main" val="1412324031"/>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664</Words>
  <Application>Microsoft Macintosh PowerPoint</Application>
  <PresentationFormat>Widescreen</PresentationFormat>
  <Paragraphs>129</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Batang</vt:lpstr>
      <vt:lpstr>Calibri</vt:lpstr>
      <vt:lpstr>Calibri Light</vt:lpstr>
      <vt:lpstr>Times New Roman</vt:lpstr>
      <vt:lpstr>Wingdings</vt:lpstr>
      <vt:lpstr>Arial</vt:lpstr>
      <vt:lpstr>Retrospect</vt:lpstr>
      <vt:lpstr>PowerPoint Presentation</vt:lpstr>
      <vt:lpstr>Outline</vt:lpstr>
      <vt:lpstr>Robotic Automation</vt:lpstr>
      <vt:lpstr>Automation and Workers</vt:lpstr>
      <vt:lpstr>Rise of “gigged workers”</vt:lpstr>
      <vt:lpstr>Existing Unfair Tax Treatment of Workers </vt:lpstr>
      <vt:lpstr>Existing Unfairness Worsened by Automation</vt:lpstr>
      <vt:lpstr>Existential Threat to the Income Tax (1)</vt:lpstr>
      <vt:lpstr>Existential Threat to the Income Tax (2) </vt:lpstr>
      <vt:lpstr>Existential Threat to the Income Tax (3)</vt:lpstr>
      <vt:lpstr>How to save the Income Tax?   </vt:lpstr>
      <vt:lpstr>Proposed Universal Tax  </vt:lpstr>
      <vt:lpstr>Universal Tax: “Earned Income” (1)</vt:lpstr>
      <vt:lpstr>Universal Tax: “Earned Income”(2)</vt:lpstr>
      <vt:lpstr>Universal Tax: Extended Withholding tax</vt:lpstr>
      <vt:lpstr>Making the Income Tax Fair Again?  </vt:lpstr>
      <vt:lpstr>Comments are welcome!</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Jinyan Li</dc:creator>
  <cp:lastModifiedBy>cameron smith</cp:lastModifiedBy>
  <cp:revision>20</cp:revision>
  <dcterms:created xsi:type="dcterms:W3CDTF">2019-02-06T20:36:42Z</dcterms:created>
  <dcterms:modified xsi:type="dcterms:W3CDTF">2019-02-07T02:53:37Z</dcterms:modified>
</cp:coreProperties>
</file>