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1" r:id="rId1"/>
  </p:sldMasterIdLst>
  <p:notesMasterIdLst>
    <p:notesMasterId r:id="rId16"/>
  </p:notesMasterIdLst>
  <p:sldIdLst>
    <p:sldId id="269" r:id="rId2"/>
    <p:sldId id="257" r:id="rId3"/>
    <p:sldId id="278" r:id="rId4"/>
    <p:sldId id="279" r:id="rId5"/>
    <p:sldId id="361" r:id="rId6"/>
    <p:sldId id="305" r:id="rId7"/>
    <p:sldId id="260" r:id="rId8"/>
    <p:sldId id="362" r:id="rId9"/>
    <p:sldId id="262" r:id="rId10"/>
    <p:sldId id="363" r:id="rId11"/>
    <p:sldId id="263" r:id="rId12"/>
    <p:sldId id="277" r:id="rId13"/>
    <p:sldId id="364" r:id="rId14"/>
    <p:sldId id="365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1429"/>
  </p:normalViewPr>
  <p:slideViewPr>
    <p:cSldViewPr>
      <p:cViewPr varScale="1">
        <p:scale>
          <a:sx n="119" d="100"/>
          <a:sy n="119" d="100"/>
        </p:scale>
        <p:origin x="137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4_3">
  <dgm:title val=""/>
  <dgm:desc val=""/>
  <dgm:catLst>
    <dgm:cat type="accent4" pri="11300"/>
  </dgm:catLst>
  <dgm:styleLbl name="node0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>
        <a:shade val="80000"/>
      </a:schemeClr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>
        <a:shade val="80000"/>
      </a:schemeClr>
      <a:schemeClr val="accent4">
        <a:tint val="7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/>
    <dgm:txEffectClrLst/>
  </dgm:styleLbl>
  <dgm:styleLbl name="lnNode1">
    <dgm:fillClrLst>
      <a:schemeClr val="accent4">
        <a:shade val="80000"/>
      </a:schemeClr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shade val="80000"/>
        <a:alpha val="50000"/>
      </a:schemeClr>
      <a:schemeClr val="accent4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/>
    <dgm:txEffectClrLst/>
  </dgm:styleLbl>
  <dgm:styleLbl name="fgSibTrans2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9000"/>
      </a:schemeClr>
    </dgm:fillClrLst>
    <dgm:linClrLst meth="repeat">
      <a:schemeClr val="accent4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80000"/>
      </a:schemeClr>
    </dgm:fillClrLst>
    <dgm:linClrLst meth="repeat">
      <a:schemeClr val="accent4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5CA0C64-7C55-4995-AEB2-75D7F53C92BE}" type="doc">
      <dgm:prSet loTypeId="urn:microsoft.com/office/officeart/2005/8/layout/cycle1" loCatId="cycle" qsTypeId="urn:microsoft.com/office/officeart/2005/8/quickstyle/simple4" qsCatId="simple" csTypeId="urn:microsoft.com/office/officeart/2005/8/colors/accent4_3" csCatId="accent4" phldr="1"/>
      <dgm:spPr/>
      <dgm:t>
        <a:bodyPr/>
        <a:lstStyle/>
        <a:p>
          <a:endParaRPr lang="en-US"/>
        </a:p>
      </dgm:t>
    </dgm:pt>
    <dgm:pt modelId="{B2284959-60F4-47F6-B44B-6D02BC75BD1C}">
      <dgm:prSet/>
      <dgm:spPr/>
      <dgm:t>
        <a:bodyPr/>
        <a:lstStyle/>
        <a:p>
          <a:r>
            <a:rPr lang="en-CA" dirty="0"/>
            <a:t>loss of tax revenue</a:t>
          </a:r>
          <a:endParaRPr lang="en-US" dirty="0"/>
        </a:p>
      </dgm:t>
    </dgm:pt>
    <dgm:pt modelId="{723BD115-3D45-4FE0-8A40-13FFF90BEB74}" type="parTrans" cxnId="{697AD131-7E01-411E-8D27-C25C168DA9E0}">
      <dgm:prSet/>
      <dgm:spPr/>
      <dgm:t>
        <a:bodyPr/>
        <a:lstStyle/>
        <a:p>
          <a:endParaRPr lang="en-US"/>
        </a:p>
      </dgm:t>
    </dgm:pt>
    <dgm:pt modelId="{5904ACC9-6E7D-4BE1-B04C-37EA8ABE863B}" type="sibTrans" cxnId="{697AD131-7E01-411E-8D27-C25C168DA9E0}">
      <dgm:prSet/>
      <dgm:spPr/>
      <dgm:t>
        <a:bodyPr/>
        <a:lstStyle/>
        <a:p>
          <a:endParaRPr lang="en-US"/>
        </a:p>
      </dgm:t>
    </dgm:pt>
    <dgm:pt modelId="{4B913D4F-03BF-412C-80C1-74CA5AD08EBB}">
      <dgm:prSet/>
      <dgm:spPr/>
      <dgm:t>
        <a:bodyPr/>
        <a:lstStyle/>
        <a:p>
          <a:r>
            <a:rPr lang="en-CA" dirty="0"/>
            <a:t>unfairness between MNEs and other taxpayers</a:t>
          </a:r>
          <a:endParaRPr lang="en-US" dirty="0"/>
        </a:p>
      </dgm:t>
    </dgm:pt>
    <dgm:pt modelId="{289281D9-F0B9-48B6-91F5-F9BB7F5821C6}" type="parTrans" cxnId="{1B572F38-12D5-46F4-945E-F2F6F1D6BF7A}">
      <dgm:prSet/>
      <dgm:spPr/>
      <dgm:t>
        <a:bodyPr/>
        <a:lstStyle/>
        <a:p>
          <a:endParaRPr lang="en-US"/>
        </a:p>
      </dgm:t>
    </dgm:pt>
    <dgm:pt modelId="{7ED8D25A-0D08-481C-8347-FAA57A07C5CE}" type="sibTrans" cxnId="{1B572F38-12D5-46F4-945E-F2F6F1D6BF7A}">
      <dgm:prSet/>
      <dgm:spPr/>
      <dgm:t>
        <a:bodyPr/>
        <a:lstStyle/>
        <a:p>
          <a:endParaRPr lang="en-US"/>
        </a:p>
      </dgm:t>
    </dgm:pt>
    <dgm:pt modelId="{EDA70C2F-24CE-4153-9A18-DF05CFC15033}">
      <dgm:prSet/>
      <dgm:spPr/>
      <dgm:t>
        <a:bodyPr/>
        <a:lstStyle/>
        <a:p>
          <a:r>
            <a:rPr lang="en-US" dirty="0"/>
            <a:t>Public confidence in tax system</a:t>
          </a:r>
        </a:p>
      </dgm:t>
    </dgm:pt>
    <dgm:pt modelId="{D04F7114-39CC-4492-A228-9FE0929AAE0E}" type="parTrans" cxnId="{B7E45396-AD1F-4EC6-9C0C-FDA1866B424B}">
      <dgm:prSet/>
      <dgm:spPr/>
      <dgm:t>
        <a:bodyPr/>
        <a:lstStyle/>
        <a:p>
          <a:endParaRPr lang="en-US"/>
        </a:p>
      </dgm:t>
    </dgm:pt>
    <dgm:pt modelId="{E6D8B7B9-DB0F-4212-92AB-AC7E30EFA598}" type="sibTrans" cxnId="{B7E45396-AD1F-4EC6-9C0C-FDA1866B424B}">
      <dgm:prSet/>
      <dgm:spPr/>
      <dgm:t>
        <a:bodyPr/>
        <a:lstStyle/>
        <a:p>
          <a:endParaRPr lang="en-US"/>
        </a:p>
      </dgm:t>
    </dgm:pt>
    <dgm:pt modelId="{6E67BA49-8DBF-47D7-B01C-34DE7FB2B77F}">
      <dgm:prSet/>
      <dgm:spPr/>
      <dgm:t>
        <a:bodyPr/>
        <a:lstStyle/>
        <a:p>
          <a:endParaRPr lang="en-CA"/>
        </a:p>
      </dgm:t>
    </dgm:pt>
    <dgm:pt modelId="{C2221D15-BA52-4157-85AC-B795137BE801}" type="parTrans" cxnId="{2C2AF3A4-3FF3-4981-B2F6-D7387BE52709}">
      <dgm:prSet/>
      <dgm:spPr/>
      <dgm:t>
        <a:bodyPr/>
        <a:lstStyle/>
        <a:p>
          <a:endParaRPr lang="en-CA"/>
        </a:p>
      </dgm:t>
    </dgm:pt>
    <dgm:pt modelId="{641BDDB5-637C-4158-8AA0-3B3E7919086E}" type="sibTrans" cxnId="{2C2AF3A4-3FF3-4981-B2F6-D7387BE52709}">
      <dgm:prSet/>
      <dgm:spPr/>
      <dgm:t>
        <a:bodyPr/>
        <a:lstStyle/>
        <a:p>
          <a:endParaRPr lang="en-CA"/>
        </a:p>
      </dgm:t>
    </dgm:pt>
    <dgm:pt modelId="{EDBDD288-FC40-43A7-981B-3F3A1803D5D5}" type="pres">
      <dgm:prSet presAssocID="{C5CA0C64-7C55-4995-AEB2-75D7F53C92BE}" presName="cycle" presStyleCnt="0">
        <dgm:presLayoutVars>
          <dgm:dir/>
          <dgm:resizeHandles val="exact"/>
        </dgm:presLayoutVars>
      </dgm:prSet>
      <dgm:spPr/>
    </dgm:pt>
    <dgm:pt modelId="{45C94BBF-25E6-4E85-9BBA-2117447E45B7}" type="pres">
      <dgm:prSet presAssocID="{B2284959-60F4-47F6-B44B-6D02BC75BD1C}" presName="dummy" presStyleCnt="0"/>
      <dgm:spPr/>
    </dgm:pt>
    <dgm:pt modelId="{BB72799A-CD3F-42D0-86D8-499C8F36E377}" type="pres">
      <dgm:prSet presAssocID="{B2284959-60F4-47F6-B44B-6D02BC75BD1C}" presName="node" presStyleLbl="revTx" presStyleIdx="0" presStyleCnt="4">
        <dgm:presLayoutVars>
          <dgm:bulletEnabled val="1"/>
        </dgm:presLayoutVars>
      </dgm:prSet>
      <dgm:spPr/>
    </dgm:pt>
    <dgm:pt modelId="{373A9861-4E6F-4BFA-BD93-0A6A3339E980}" type="pres">
      <dgm:prSet presAssocID="{5904ACC9-6E7D-4BE1-B04C-37EA8ABE863B}" presName="sibTrans" presStyleLbl="node1" presStyleIdx="0" presStyleCnt="4"/>
      <dgm:spPr/>
    </dgm:pt>
    <dgm:pt modelId="{07D9A5FC-EE50-4D2F-BE63-ACE23CEBFB55}" type="pres">
      <dgm:prSet presAssocID="{4B913D4F-03BF-412C-80C1-74CA5AD08EBB}" presName="dummy" presStyleCnt="0"/>
      <dgm:spPr/>
    </dgm:pt>
    <dgm:pt modelId="{A56385FB-7572-430D-8329-418897557D8F}" type="pres">
      <dgm:prSet presAssocID="{4B913D4F-03BF-412C-80C1-74CA5AD08EBB}" presName="node" presStyleLbl="revTx" presStyleIdx="1" presStyleCnt="4">
        <dgm:presLayoutVars>
          <dgm:bulletEnabled val="1"/>
        </dgm:presLayoutVars>
      </dgm:prSet>
      <dgm:spPr/>
    </dgm:pt>
    <dgm:pt modelId="{F89C6039-F386-4D79-BCDD-71BEBB26B5FA}" type="pres">
      <dgm:prSet presAssocID="{7ED8D25A-0D08-481C-8347-FAA57A07C5CE}" presName="sibTrans" presStyleLbl="node1" presStyleIdx="1" presStyleCnt="4"/>
      <dgm:spPr/>
    </dgm:pt>
    <dgm:pt modelId="{0B28A9D0-0CFB-4C9E-A5D9-0D6FCAC21099}" type="pres">
      <dgm:prSet presAssocID="{6E67BA49-8DBF-47D7-B01C-34DE7FB2B77F}" presName="dummy" presStyleCnt="0"/>
      <dgm:spPr/>
    </dgm:pt>
    <dgm:pt modelId="{570442C6-310A-466F-BBFD-32DDE2B3CEFE}" type="pres">
      <dgm:prSet presAssocID="{6E67BA49-8DBF-47D7-B01C-34DE7FB2B77F}" presName="node" presStyleLbl="revTx" presStyleIdx="2" presStyleCnt="4">
        <dgm:presLayoutVars>
          <dgm:bulletEnabled val="1"/>
        </dgm:presLayoutVars>
      </dgm:prSet>
      <dgm:spPr/>
    </dgm:pt>
    <dgm:pt modelId="{3803B875-659E-4A6C-BAF3-4DCE01F4A8D6}" type="pres">
      <dgm:prSet presAssocID="{641BDDB5-637C-4158-8AA0-3B3E7919086E}" presName="sibTrans" presStyleLbl="node1" presStyleIdx="2" presStyleCnt="4"/>
      <dgm:spPr/>
    </dgm:pt>
    <dgm:pt modelId="{A3DFA0D1-1C3B-4F94-9308-16C33101B77A}" type="pres">
      <dgm:prSet presAssocID="{EDA70C2F-24CE-4153-9A18-DF05CFC15033}" presName="dummy" presStyleCnt="0"/>
      <dgm:spPr/>
    </dgm:pt>
    <dgm:pt modelId="{CA9335B3-9B06-4746-A5C8-EC92690F1B8C}" type="pres">
      <dgm:prSet presAssocID="{EDA70C2F-24CE-4153-9A18-DF05CFC15033}" presName="node" presStyleLbl="revTx" presStyleIdx="3" presStyleCnt="4">
        <dgm:presLayoutVars>
          <dgm:bulletEnabled val="1"/>
        </dgm:presLayoutVars>
      </dgm:prSet>
      <dgm:spPr/>
    </dgm:pt>
    <dgm:pt modelId="{8C11F39C-A1FC-41AB-BB7E-C12ED1E18C7D}" type="pres">
      <dgm:prSet presAssocID="{E6D8B7B9-DB0F-4212-92AB-AC7E30EFA598}" presName="sibTrans" presStyleLbl="node1" presStyleIdx="3" presStyleCnt="4"/>
      <dgm:spPr/>
    </dgm:pt>
  </dgm:ptLst>
  <dgm:cxnLst>
    <dgm:cxn modelId="{D34FBC21-2ABC-4A07-B484-219C9E472C28}" type="presOf" srcId="{6E67BA49-8DBF-47D7-B01C-34DE7FB2B77F}" destId="{570442C6-310A-466F-BBFD-32DDE2B3CEFE}" srcOrd="0" destOrd="0" presId="urn:microsoft.com/office/officeart/2005/8/layout/cycle1"/>
    <dgm:cxn modelId="{697AD131-7E01-411E-8D27-C25C168DA9E0}" srcId="{C5CA0C64-7C55-4995-AEB2-75D7F53C92BE}" destId="{B2284959-60F4-47F6-B44B-6D02BC75BD1C}" srcOrd="0" destOrd="0" parTransId="{723BD115-3D45-4FE0-8A40-13FFF90BEB74}" sibTransId="{5904ACC9-6E7D-4BE1-B04C-37EA8ABE863B}"/>
    <dgm:cxn modelId="{1B572F38-12D5-46F4-945E-F2F6F1D6BF7A}" srcId="{C5CA0C64-7C55-4995-AEB2-75D7F53C92BE}" destId="{4B913D4F-03BF-412C-80C1-74CA5AD08EBB}" srcOrd="1" destOrd="0" parTransId="{289281D9-F0B9-48B6-91F5-F9BB7F5821C6}" sibTransId="{7ED8D25A-0D08-481C-8347-FAA57A07C5CE}"/>
    <dgm:cxn modelId="{F20F9D61-AAAE-4175-9650-930CC2F913C9}" type="presOf" srcId="{E6D8B7B9-DB0F-4212-92AB-AC7E30EFA598}" destId="{8C11F39C-A1FC-41AB-BB7E-C12ED1E18C7D}" srcOrd="0" destOrd="0" presId="urn:microsoft.com/office/officeart/2005/8/layout/cycle1"/>
    <dgm:cxn modelId="{1387DF64-3576-41F3-90CD-38CB90479774}" type="presOf" srcId="{B2284959-60F4-47F6-B44B-6D02BC75BD1C}" destId="{BB72799A-CD3F-42D0-86D8-499C8F36E377}" srcOrd="0" destOrd="0" presId="urn:microsoft.com/office/officeart/2005/8/layout/cycle1"/>
    <dgm:cxn modelId="{E1CDD34B-2C5A-4836-825D-D0EE514DC61F}" type="presOf" srcId="{5904ACC9-6E7D-4BE1-B04C-37EA8ABE863B}" destId="{373A9861-4E6F-4BFA-BD93-0A6A3339E980}" srcOrd="0" destOrd="0" presId="urn:microsoft.com/office/officeart/2005/8/layout/cycle1"/>
    <dgm:cxn modelId="{15727274-3C57-4EA7-89B6-0B5B4F522F57}" type="presOf" srcId="{4B913D4F-03BF-412C-80C1-74CA5AD08EBB}" destId="{A56385FB-7572-430D-8329-418897557D8F}" srcOrd="0" destOrd="0" presId="urn:microsoft.com/office/officeart/2005/8/layout/cycle1"/>
    <dgm:cxn modelId="{39819688-A110-404E-84FD-6AFBEC9EB59D}" type="presOf" srcId="{EDA70C2F-24CE-4153-9A18-DF05CFC15033}" destId="{CA9335B3-9B06-4746-A5C8-EC92690F1B8C}" srcOrd="0" destOrd="0" presId="urn:microsoft.com/office/officeart/2005/8/layout/cycle1"/>
    <dgm:cxn modelId="{B7E45396-AD1F-4EC6-9C0C-FDA1866B424B}" srcId="{C5CA0C64-7C55-4995-AEB2-75D7F53C92BE}" destId="{EDA70C2F-24CE-4153-9A18-DF05CFC15033}" srcOrd="3" destOrd="0" parTransId="{D04F7114-39CC-4492-A228-9FE0929AAE0E}" sibTransId="{E6D8B7B9-DB0F-4212-92AB-AC7E30EFA598}"/>
    <dgm:cxn modelId="{2C2AF3A4-3FF3-4981-B2F6-D7387BE52709}" srcId="{C5CA0C64-7C55-4995-AEB2-75D7F53C92BE}" destId="{6E67BA49-8DBF-47D7-B01C-34DE7FB2B77F}" srcOrd="2" destOrd="0" parTransId="{C2221D15-BA52-4157-85AC-B795137BE801}" sibTransId="{641BDDB5-637C-4158-8AA0-3B3E7919086E}"/>
    <dgm:cxn modelId="{4FB1B7D4-71B3-4B03-9F55-E63B481C383D}" type="presOf" srcId="{7ED8D25A-0D08-481C-8347-FAA57A07C5CE}" destId="{F89C6039-F386-4D79-BCDD-71BEBB26B5FA}" srcOrd="0" destOrd="0" presId="urn:microsoft.com/office/officeart/2005/8/layout/cycle1"/>
    <dgm:cxn modelId="{AC80CCDA-706D-481D-B38C-66F60AFA4ECA}" type="presOf" srcId="{641BDDB5-637C-4158-8AA0-3B3E7919086E}" destId="{3803B875-659E-4A6C-BAF3-4DCE01F4A8D6}" srcOrd="0" destOrd="0" presId="urn:microsoft.com/office/officeart/2005/8/layout/cycle1"/>
    <dgm:cxn modelId="{B1A002E2-B261-4705-9D3F-7B889E061C15}" type="presOf" srcId="{C5CA0C64-7C55-4995-AEB2-75D7F53C92BE}" destId="{EDBDD288-FC40-43A7-981B-3F3A1803D5D5}" srcOrd="0" destOrd="0" presId="urn:microsoft.com/office/officeart/2005/8/layout/cycle1"/>
    <dgm:cxn modelId="{C6B59F58-9432-43A9-81C3-E05042E8E63D}" type="presParOf" srcId="{EDBDD288-FC40-43A7-981B-3F3A1803D5D5}" destId="{45C94BBF-25E6-4E85-9BBA-2117447E45B7}" srcOrd="0" destOrd="0" presId="urn:microsoft.com/office/officeart/2005/8/layout/cycle1"/>
    <dgm:cxn modelId="{45375AF3-CAC6-4227-A63B-457D19902A6B}" type="presParOf" srcId="{EDBDD288-FC40-43A7-981B-3F3A1803D5D5}" destId="{BB72799A-CD3F-42D0-86D8-499C8F36E377}" srcOrd="1" destOrd="0" presId="urn:microsoft.com/office/officeart/2005/8/layout/cycle1"/>
    <dgm:cxn modelId="{81DE8281-E9EA-4ED6-8A52-B99E4A6200B9}" type="presParOf" srcId="{EDBDD288-FC40-43A7-981B-3F3A1803D5D5}" destId="{373A9861-4E6F-4BFA-BD93-0A6A3339E980}" srcOrd="2" destOrd="0" presId="urn:microsoft.com/office/officeart/2005/8/layout/cycle1"/>
    <dgm:cxn modelId="{980D96C3-34E2-4441-ADE9-A9FC04B02FF0}" type="presParOf" srcId="{EDBDD288-FC40-43A7-981B-3F3A1803D5D5}" destId="{07D9A5FC-EE50-4D2F-BE63-ACE23CEBFB55}" srcOrd="3" destOrd="0" presId="urn:microsoft.com/office/officeart/2005/8/layout/cycle1"/>
    <dgm:cxn modelId="{5479065F-D94E-4A6A-B5B7-37319EC6DCB0}" type="presParOf" srcId="{EDBDD288-FC40-43A7-981B-3F3A1803D5D5}" destId="{A56385FB-7572-430D-8329-418897557D8F}" srcOrd="4" destOrd="0" presId="urn:microsoft.com/office/officeart/2005/8/layout/cycle1"/>
    <dgm:cxn modelId="{B0732DB2-E2AB-413F-8CFC-53F0F6E24F10}" type="presParOf" srcId="{EDBDD288-FC40-43A7-981B-3F3A1803D5D5}" destId="{F89C6039-F386-4D79-BCDD-71BEBB26B5FA}" srcOrd="5" destOrd="0" presId="urn:microsoft.com/office/officeart/2005/8/layout/cycle1"/>
    <dgm:cxn modelId="{1A310AB4-57FD-4F49-A706-05853625D27B}" type="presParOf" srcId="{EDBDD288-FC40-43A7-981B-3F3A1803D5D5}" destId="{0B28A9D0-0CFB-4C9E-A5D9-0D6FCAC21099}" srcOrd="6" destOrd="0" presId="urn:microsoft.com/office/officeart/2005/8/layout/cycle1"/>
    <dgm:cxn modelId="{685755BE-9496-4DA5-BF6D-54D1295EB9FC}" type="presParOf" srcId="{EDBDD288-FC40-43A7-981B-3F3A1803D5D5}" destId="{570442C6-310A-466F-BBFD-32DDE2B3CEFE}" srcOrd="7" destOrd="0" presId="urn:microsoft.com/office/officeart/2005/8/layout/cycle1"/>
    <dgm:cxn modelId="{B6083C19-4C49-45DD-800C-4D3B87D2EEFC}" type="presParOf" srcId="{EDBDD288-FC40-43A7-981B-3F3A1803D5D5}" destId="{3803B875-659E-4A6C-BAF3-4DCE01F4A8D6}" srcOrd="8" destOrd="0" presId="urn:microsoft.com/office/officeart/2005/8/layout/cycle1"/>
    <dgm:cxn modelId="{788E9ACC-3047-46FD-87DE-7DDA897F197B}" type="presParOf" srcId="{EDBDD288-FC40-43A7-981B-3F3A1803D5D5}" destId="{A3DFA0D1-1C3B-4F94-9308-16C33101B77A}" srcOrd="9" destOrd="0" presId="urn:microsoft.com/office/officeart/2005/8/layout/cycle1"/>
    <dgm:cxn modelId="{4CE970DA-F43F-410B-BE47-3BB71567ECDC}" type="presParOf" srcId="{EDBDD288-FC40-43A7-981B-3F3A1803D5D5}" destId="{CA9335B3-9B06-4746-A5C8-EC92690F1B8C}" srcOrd="10" destOrd="0" presId="urn:microsoft.com/office/officeart/2005/8/layout/cycle1"/>
    <dgm:cxn modelId="{5538FAE3-897E-458C-8A3C-EAEF98251855}" type="presParOf" srcId="{EDBDD288-FC40-43A7-981B-3F3A1803D5D5}" destId="{8C11F39C-A1FC-41AB-BB7E-C12ED1E18C7D}" srcOrd="11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8145FDF-CA6B-410B-9FB1-A3DD1D9388E0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CA"/>
        </a:p>
      </dgm:t>
    </dgm:pt>
    <dgm:pt modelId="{1E5A23CA-F9A2-4826-A0BF-13B014F80FFF}">
      <dgm:prSet phldrT="[Text]"/>
      <dgm:spPr/>
      <dgm:t>
        <a:bodyPr/>
        <a:lstStyle/>
        <a:p>
          <a:r>
            <a:rPr lang="en-US" dirty="0"/>
            <a:t>Global</a:t>
          </a:r>
          <a:br>
            <a:rPr lang="en-US" dirty="0"/>
          </a:br>
          <a:r>
            <a:rPr lang="en-US" dirty="0"/>
            <a:t>(multilateral)</a:t>
          </a:r>
          <a:endParaRPr lang="en-CA" dirty="0"/>
        </a:p>
      </dgm:t>
    </dgm:pt>
    <dgm:pt modelId="{A9EAFEFA-6971-47B8-8D35-1DDA3CFB5E1C}" type="parTrans" cxnId="{5D652397-EAF7-495C-89C5-C1C999BEE042}">
      <dgm:prSet/>
      <dgm:spPr/>
      <dgm:t>
        <a:bodyPr/>
        <a:lstStyle/>
        <a:p>
          <a:endParaRPr lang="en-CA"/>
        </a:p>
      </dgm:t>
    </dgm:pt>
    <dgm:pt modelId="{F974A814-1613-4B3B-8771-BB8A155A0F98}" type="sibTrans" cxnId="{5D652397-EAF7-495C-89C5-C1C999BEE042}">
      <dgm:prSet/>
      <dgm:spPr/>
      <dgm:t>
        <a:bodyPr/>
        <a:lstStyle/>
        <a:p>
          <a:endParaRPr lang="en-CA"/>
        </a:p>
      </dgm:t>
    </dgm:pt>
    <dgm:pt modelId="{19F73AC9-BB5F-4C7A-9BF9-5FB0CAA83EDD}">
      <dgm:prSet phldrT="[Text]"/>
      <dgm:spPr/>
      <dgm:t>
        <a:bodyPr/>
        <a:lstStyle/>
        <a:p>
          <a:r>
            <a:rPr lang="en-US" dirty="0"/>
            <a:t>Governance </a:t>
          </a:r>
          <a:endParaRPr lang="en-CA" dirty="0"/>
        </a:p>
      </dgm:t>
    </dgm:pt>
    <dgm:pt modelId="{7DBE16C6-222A-4082-B174-BE9B694673D6}" type="parTrans" cxnId="{D5190AF7-5B3A-4F17-A104-E8CC694F5270}">
      <dgm:prSet/>
      <dgm:spPr/>
      <dgm:t>
        <a:bodyPr/>
        <a:lstStyle/>
        <a:p>
          <a:endParaRPr lang="en-CA"/>
        </a:p>
      </dgm:t>
    </dgm:pt>
    <dgm:pt modelId="{886061AB-AAE0-495A-A705-402491849561}" type="sibTrans" cxnId="{D5190AF7-5B3A-4F17-A104-E8CC694F5270}">
      <dgm:prSet/>
      <dgm:spPr/>
      <dgm:t>
        <a:bodyPr/>
        <a:lstStyle/>
        <a:p>
          <a:endParaRPr lang="en-CA"/>
        </a:p>
      </dgm:t>
    </dgm:pt>
    <dgm:pt modelId="{54A33A70-A4E6-47FE-AA77-93FBD39E1C96}">
      <dgm:prSet phldrT="[Text]"/>
      <dgm:spPr/>
      <dgm:t>
        <a:bodyPr/>
        <a:lstStyle/>
        <a:p>
          <a:r>
            <a:rPr lang="en-US" dirty="0"/>
            <a:t>Inclusive framework</a:t>
          </a:r>
          <a:endParaRPr lang="en-CA" dirty="0"/>
        </a:p>
      </dgm:t>
    </dgm:pt>
    <dgm:pt modelId="{E24E14A9-189E-4468-8F18-4265FC7B5794}" type="parTrans" cxnId="{B3FEDC24-96F3-4793-9F56-53963153F0E3}">
      <dgm:prSet/>
      <dgm:spPr/>
      <dgm:t>
        <a:bodyPr/>
        <a:lstStyle/>
        <a:p>
          <a:endParaRPr lang="en-CA"/>
        </a:p>
      </dgm:t>
    </dgm:pt>
    <dgm:pt modelId="{9EEC306E-074A-44E7-A87C-10266A82AD9E}" type="sibTrans" cxnId="{B3FEDC24-96F3-4793-9F56-53963153F0E3}">
      <dgm:prSet/>
      <dgm:spPr/>
      <dgm:t>
        <a:bodyPr/>
        <a:lstStyle/>
        <a:p>
          <a:endParaRPr lang="en-CA"/>
        </a:p>
      </dgm:t>
    </dgm:pt>
    <dgm:pt modelId="{56F2EA0C-6663-44E4-8FB8-3D289B8D3D84}">
      <dgm:prSet phldrT="[Text]"/>
      <dgm:spPr/>
      <dgm:t>
        <a:bodyPr/>
        <a:lstStyle/>
        <a:p>
          <a:r>
            <a:rPr lang="en-US" dirty="0"/>
            <a:t>MLI</a:t>
          </a:r>
          <a:endParaRPr lang="en-CA" dirty="0"/>
        </a:p>
      </dgm:t>
    </dgm:pt>
    <dgm:pt modelId="{1B29CB69-5458-4A58-84A4-3D37F6462BE3}" type="parTrans" cxnId="{B9BCFA53-0458-4AFC-A808-C1FDF66A20B0}">
      <dgm:prSet/>
      <dgm:spPr/>
      <dgm:t>
        <a:bodyPr/>
        <a:lstStyle/>
        <a:p>
          <a:endParaRPr lang="en-CA"/>
        </a:p>
      </dgm:t>
    </dgm:pt>
    <dgm:pt modelId="{8D2947E7-6EA5-438F-B1B9-375BB4E11B83}" type="sibTrans" cxnId="{B9BCFA53-0458-4AFC-A808-C1FDF66A20B0}">
      <dgm:prSet/>
      <dgm:spPr/>
      <dgm:t>
        <a:bodyPr/>
        <a:lstStyle/>
        <a:p>
          <a:endParaRPr lang="en-CA"/>
        </a:p>
      </dgm:t>
    </dgm:pt>
    <dgm:pt modelId="{D78F4095-8982-462B-825F-3AB981AD9B9B}">
      <dgm:prSet phldrT="[Text]"/>
      <dgm:spPr/>
      <dgm:t>
        <a:bodyPr/>
        <a:lstStyle/>
        <a:p>
          <a:r>
            <a:rPr lang="en-US" dirty="0" err="1"/>
            <a:t>CbCR</a:t>
          </a:r>
          <a:endParaRPr lang="en-CA" dirty="0"/>
        </a:p>
      </dgm:t>
    </dgm:pt>
    <dgm:pt modelId="{7F41A7C7-B6D9-49BA-AC10-719D162D18E7}" type="parTrans" cxnId="{6CA47841-A095-417E-81DC-CD2D7364BC02}">
      <dgm:prSet/>
      <dgm:spPr/>
      <dgm:t>
        <a:bodyPr/>
        <a:lstStyle/>
        <a:p>
          <a:endParaRPr lang="en-CA"/>
        </a:p>
      </dgm:t>
    </dgm:pt>
    <dgm:pt modelId="{586A4E85-99AE-40AF-B9DF-40A58ED8AFF8}" type="sibTrans" cxnId="{6CA47841-A095-417E-81DC-CD2D7364BC02}">
      <dgm:prSet/>
      <dgm:spPr/>
      <dgm:t>
        <a:bodyPr/>
        <a:lstStyle/>
        <a:p>
          <a:endParaRPr lang="en-CA"/>
        </a:p>
      </dgm:t>
    </dgm:pt>
    <dgm:pt modelId="{8053E7FB-45EC-4D6F-B09C-E2F35333D1AF}" type="pres">
      <dgm:prSet presAssocID="{F8145FDF-CA6B-410B-9FB1-A3DD1D9388E0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2C910C08-2D66-407B-8296-F798EA93E9E3}" type="pres">
      <dgm:prSet presAssocID="{1E5A23CA-F9A2-4826-A0BF-13B014F80FFF}" presName="centerShape" presStyleLbl="node0" presStyleIdx="0" presStyleCnt="1"/>
      <dgm:spPr/>
    </dgm:pt>
    <dgm:pt modelId="{DDB9B57C-2A8D-4D2F-A0C4-9C4A56C3B47D}" type="pres">
      <dgm:prSet presAssocID="{19F73AC9-BB5F-4C7A-9BF9-5FB0CAA83EDD}" presName="node" presStyleLbl="node1" presStyleIdx="0" presStyleCnt="4">
        <dgm:presLayoutVars>
          <dgm:bulletEnabled val="1"/>
        </dgm:presLayoutVars>
      </dgm:prSet>
      <dgm:spPr/>
    </dgm:pt>
    <dgm:pt modelId="{84DD4B88-D00C-4AC6-BFA5-BA2CDD97127C}" type="pres">
      <dgm:prSet presAssocID="{19F73AC9-BB5F-4C7A-9BF9-5FB0CAA83EDD}" presName="dummy" presStyleCnt="0"/>
      <dgm:spPr/>
    </dgm:pt>
    <dgm:pt modelId="{ECE8EF3A-17C0-468B-96D5-8DE501871109}" type="pres">
      <dgm:prSet presAssocID="{886061AB-AAE0-495A-A705-402491849561}" presName="sibTrans" presStyleLbl="sibTrans2D1" presStyleIdx="0" presStyleCnt="4"/>
      <dgm:spPr/>
    </dgm:pt>
    <dgm:pt modelId="{F432CC9C-ED4A-4C79-B666-711EE4D63A81}" type="pres">
      <dgm:prSet presAssocID="{54A33A70-A4E6-47FE-AA77-93FBD39E1C96}" presName="node" presStyleLbl="node1" presStyleIdx="1" presStyleCnt="4">
        <dgm:presLayoutVars>
          <dgm:bulletEnabled val="1"/>
        </dgm:presLayoutVars>
      </dgm:prSet>
      <dgm:spPr/>
    </dgm:pt>
    <dgm:pt modelId="{C2F29CD4-39AA-413C-A7FD-1BE4D60BB1F5}" type="pres">
      <dgm:prSet presAssocID="{54A33A70-A4E6-47FE-AA77-93FBD39E1C96}" presName="dummy" presStyleCnt="0"/>
      <dgm:spPr/>
    </dgm:pt>
    <dgm:pt modelId="{B9924D08-E0F4-4D80-826B-A9ACFCFF037B}" type="pres">
      <dgm:prSet presAssocID="{9EEC306E-074A-44E7-A87C-10266A82AD9E}" presName="sibTrans" presStyleLbl="sibTrans2D1" presStyleIdx="1" presStyleCnt="4"/>
      <dgm:spPr/>
    </dgm:pt>
    <dgm:pt modelId="{73B9B8E9-0D3E-4D71-A986-A40E0BF6627C}" type="pres">
      <dgm:prSet presAssocID="{56F2EA0C-6663-44E4-8FB8-3D289B8D3D84}" presName="node" presStyleLbl="node1" presStyleIdx="2" presStyleCnt="4">
        <dgm:presLayoutVars>
          <dgm:bulletEnabled val="1"/>
        </dgm:presLayoutVars>
      </dgm:prSet>
      <dgm:spPr/>
    </dgm:pt>
    <dgm:pt modelId="{D7567450-62BB-4E70-A0DA-9729CA81C05A}" type="pres">
      <dgm:prSet presAssocID="{56F2EA0C-6663-44E4-8FB8-3D289B8D3D84}" presName="dummy" presStyleCnt="0"/>
      <dgm:spPr/>
    </dgm:pt>
    <dgm:pt modelId="{44907CFB-001C-48E7-89B3-2BB8F47FF348}" type="pres">
      <dgm:prSet presAssocID="{8D2947E7-6EA5-438F-B1B9-375BB4E11B83}" presName="sibTrans" presStyleLbl="sibTrans2D1" presStyleIdx="2" presStyleCnt="4"/>
      <dgm:spPr/>
    </dgm:pt>
    <dgm:pt modelId="{9B1B5EFC-F4C3-44A9-8B4B-5823F5DBA128}" type="pres">
      <dgm:prSet presAssocID="{D78F4095-8982-462B-825F-3AB981AD9B9B}" presName="node" presStyleLbl="node1" presStyleIdx="3" presStyleCnt="4">
        <dgm:presLayoutVars>
          <dgm:bulletEnabled val="1"/>
        </dgm:presLayoutVars>
      </dgm:prSet>
      <dgm:spPr/>
    </dgm:pt>
    <dgm:pt modelId="{09523FAC-10F3-4374-ACB9-D6FC2C936347}" type="pres">
      <dgm:prSet presAssocID="{D78F4095-8982-462B-825F-3AB981AD9B9B}" presName="dummy" presStyleCnt="0"/>
      <dgm:spPr/>
    </dgm:pt>
    <dgm:pt modelId="{E8378A33-92DF-4174-BAA7-734BC24E5379}" type="pres">
      <dgm:prSet presAssocID="{586A4E85-99AE-40AF-B9DF-40A58ED8AFF8}" presName="sibTrans" presStyleLbl="sibTrans2D1" presStyleIdx="3" presStyleCnt="4"/>
      <dgm:spPr/>
    </dgm:pt>
  </dgm:ptLst>
  <dgm:cxnLst>
    <dgm:cxn modelId="{F4B68719-7478-4140-A55E-C465FD73EB5F}" type="presOf" srcId="{19F73AC9-BB5F-4C7A-9BF9-5FB0CAA83EDD}" destId="{DDB9B57C-2A8D-4D2F-A0C4-9C4A56C3B47D}" srcOrd="0" destOrd="0" presId="urn:microsoft.com/office/officeart/2005/8/layout/radial6"/>
    <dgm:cxn modelId="{18EFDA1D-03B6-4037-9328-1A1EABCCAE81}" type="presOf" srcId="{54A33A70-A4E6-47FE-AA77-93FBD39E1C96}" destId="{F432CC9C-ED4A-4C79-B666-711EE4D63A81}" srcOrd="0" destOrd="0" presId="urn:microsoft.com/office/officeart/2005/8/layout/radial6"/>
    <dgm:cxn modelId="{2EED3721-ACB4-4FEC-B23D-1F76D15EC2FD}" type="presOf" srcId="{9EEC306E-074A-44E7-A87C-10266A82AD9E}" destId="{B9924D08-E0F4-4D80-826B-A9ACFCFF037B}" srcOrd="0" destOrd="0" presId="urn:microsoft.com/office/officeart/2005/8/layout/radial6"/>
    <dgm:cxn modelId="{B3FEDC24-96F3-4793-9F56-53963153F0E3}" srcId="{1E5A23CA-F9A2-4826-A0BF-13B014F80FFF}" destId="{54A33A70-A4E6-47FE-AA77-93FBD39E1C96}" srcOrd="1" destOrd="0" parTransId="{E24E14A9-189E-4468-8F18-4265FC7B5794}" sibTransId="{9EEC306E-074A-44E7-A87C-10266A82AD9E}"/>
    <dgm:cxn modelId="{4C032A3D-7A6C-4B45-97B3-B22CD6D9AD7C}" type="presOf" srcId="{8D2947E7-6EA5-438F-B1B9-375BB4E11B83}" destId="{44907CFB-001C-48E7-89B3-2BB8F47FF348}" srcOrd="0" destOrd="0" presId="urn:microsoft.com/office/officeart/2005/8/layout/radial6"/>
    <dgm:cxn modelId="{6CA47841-A095-417E-81DC-CD2D7364BC02}" srcId="{1E5A23CA-F9A2-4826-A0BF-13B014F80FFF}" destId="{D78F4095-8982-462B-825F-3AB981AD9B9B}" srcOrd="3" destOrd="0" parTransId="{7F41A7C7-B6D9-49BA-AC10-719D162D18E7}" sibTransId="{586A4E85-99AE-40AF-B9DF-40A58ED8AFF8}"/>
    <dgm:cxn modelId="{01A2EA69-3401-43C4-9D27-A04053B9BE90}" type="presOf" srcId="{F8145FDF-CA6B-410B-9FB1-A3DD1D9388E0}" destId="{8053E7FB-45EC-4D6F-B09C-E2F35333D1AF}" srcOrd="0" destOrd="0" presId="urn:microsoft.com/office/officeart/2005/8/layout/radial6"/>
    <dgm:cxn modelId="{B9BCFA53-0458-4AFC-A808-C1FDF66A20B0}" srcId="{1E5A23CA-F9A2-4826-A0BF-13B014F80FFF}" destId="{56F2EA0C-6663-44E4-8FB8-3D289B8D3D84}" srcOrd="2" destOrd="0" parTransId="{1B29CB69-5458-4A58-84A4-3D37F6462BE3}" sibTransId="{8D2947E7-6EA5-438F-B1B9-375BB4E11B83}"/>
    <dgm:cxn modelId="{7D39FD77-37E0-4398-B175-0BFE316F2D52}" type="presOf" srcId="{586A4E85-99AE-40AF-B9DF-40A58ED8AFF8}" destId="{E8378A33-92DF-4174-BAA7-734BC24E5379}" srcOrd="0" destOrd="0" presId="urn:microsoft.com/office/officeart/2005/8/layout/radial6"/>
    <dgm:cxn modelId="{09EF4F80-55F3-45E2-A7C7-49C7214C33D6}" type="presOf" srcId="{1E5A23CA-F9A2-4826-A0BF-13B014F80FFF}" destId="{2C910C08-2D66-407B-8296-F798EA93E9E3}" srcOrd="0" destOrd="0" presId="urn:microsoft.com/office/officeart/2005/8/layout/radial6"/>
    <dgm:cxn modelId="{5D652397-EAF7-495C-89C5-C1C999BEE042}" srcId="{F8145FDF-CA6B-410B-9FB1-A3DD1D9388E0}" destId="{1E5A23CA-F9A2-4826-A0BF-13B014F80FFF}" srcOrd="0" destOrd="0" parTransId="{A9EAFEFA-6971-47B8-8D35-1DDA3CFB5E1C}" sibTransId="{F974A814-1613-4B3B-8771-BB8A155A0F98}"/>
    <dgm:cxn modelId="{6317B59B-CACE-4CA2-8833-6D46274491FF}" type="presOf" srcId="{886061AB-AAE0-495A-A705-402491849561}" destId="{ECE8EF3A-17C0-468B-96D5-8DE501871109}" srcOrd="0" destOrd="0" presId="urn:microsoft.com/office/officeart/2005/8/layout/radial6"/>
    <dgm:cxn modelId="{A723F4D3-2D3D-490B-926E-F8C33BB46BEE}" type="presOf" srcId="{D78F4095-8982-462B-825F-3AB981AD9B9B}" destId="{9B1B5EFC-F4C3-44A9-8B4B-5823F5DBA128}" srcOrd="0" destOrd="0" presId="urn:microsoft.com/office/officeart/2005/8/layout/radial6"/>
    <dgm:cxn modelId="{ADACE8F1-2393-45AC-A688-67419D555DD6}" type="presOf" srcId="{56F2EA0C-6663-44E4-8FB8-3D289B8D3D84}" destId="{73B9B8E9-0D3E-4D71-A986-A40E0BF6627C}" srcOrd="0" destOrd="0" presId="urn:microsoft.com/office/officeart/2005/8/layout/radial6"/>
    <dgm:cxn modelId="{D5190AF7-5B3A-4F17-A104-E8CC694F5270}" srcId="{1E5A23CA-F9A2-4826-A0BF-13B014F80FFF}" destId="{19F73AC9-BB5F-4C7A-9BF9-5FB0CAA83EDD}" srcOrd="0" destOrd="0" parTransId="{7DBE16C6-222A-4082-B174-BE9B694673D6}" sibTransId="{886061AB-AAE0-495A-A705-402491849561}"/>
    <dgm:cxn modelId="{48E00766-4070-4DD7-91C5-D940CDB3CF1E}" type="presParOf" srcId="{8053E7FB-45EC-4D6F-B09C-E2F35333D1AF}" destId="{2C910C08-2D66-407B-8296-F798EA93E9E3}" srcOrd="0" destOrd="0" presId="urn:microsoft.com/office/officeart/2005/8/layout/radial6"/>
    <dgm:cxn modelId="{B0D36F72-37BB-4E16-A67A-98F79AD85DDD}" type="presParOf" srcId="{8053E7FB-45EC-4D6F-B09C-E2F35333D1AF}" destId="{DDB9B57C-2A8D-4D2F-A0C4-9C4A56C3B47D}" srcOrd="1" destOrd="0" presId="urn:microsoft.com/office/officeart/2005/8/layout/radial6"/>
    <dgm:cxn modelId="{68CC2E67-F5EE-4F76-9FA2-591A7BB0282C}" type="presParOf" srcId="{8053E7FB-45EC-4D6F-B09C-E2F35333D1AF}" destId="{84DD4B88-D00C-4AC6-BFA5-BA2CDD97127C}" srcOrd="2" destOrd="0" presId="urn:microsoft.com/office/officeart/2005/8/layout/radial6"/>
    <dgm:cxn modelId="{6C34E6B0-8343-4D79-B248-AB5FAFDDB643}" type="presParOf" srcId="{8053E7FB-45EC-4D6F-B09C-E2F35333D1AF}" destId="{ECE8EF3A-17C0-468B-96D5-8DE501871109}" srcOrd="3" destOrd="0" presId="urn:microsoft.com/office/officeart/2005/8/layout/radial6"/>
    <dgm:cxn modelId="{72B04E8A-172C-445B-BBDD-5FA8CC61F12A}" type="presParOf" srcId="{8053E7FB-45EC-4D6F-B09C-E2F35333D1AF}" destId="{F432CC9C-ED4A-4C79-B666-711EE4D63A81}" srcOrd="4" destOrd="0" presId="urn:microsoft.com/office/officeart/2005/8/layout/radial6"/>
    <dgm:cxn modelId="{8F668898-EB95-4556-AFD7-B25B88414E45}" type="presParOf" srcId="{8053E7FB-45EC-4D6F-B09C-E2F35333D1AF}" destId="{C2F29CD4-39AA-413C-A7FD-1BE4D60BB1F5}" srcOrd="5" destOrd="0" presId="urn:microsoft.com/office/officeart/2005/8/layout/radial6"/>
    <dgm:cxn modelId="{5989B5A8-63EE-4343-9D6E-1FE63ACB593C}" type="presParOf" srcId="{8053E7FB-45EC-4D6F-B09C-E2F35333D1AF}" destId="{B9924D08-E0F4-4D80-826B-A9ACFCFF037B}" srcOrd="6" destOrd="0" presId="urn:microsoft.com/office/officeart/2005/8/layout/radial6"/>
    <dgm:cxn modelId="{19102977-B8AC-4AA8-AE74-2887B4946277}" type="presParOf" srcId="{8053E7FB-45EC-4D6F-B09C-E2F35333D1AF}" destId="{73B9B8E9-0D3E-4D71-A986-A40E0BF6627C}" srcOrd="7" destOrd="0" presId="urn:microsoft.com/office/officeart/2005/8/layout/radial6"/>
    <dgm:cxn modelId="{32B4B36A-A0D6-47A8-8511-A7D20BF8EE8F}" type="presParOf" srcId="{8053E7FB-45EC-4D6F-B09C-E2F35333D1AF}" destId="{D7567450-62BB-4E70-A0DA-9729CA81C05A}" srcOrd="8" destOrd="0" presId="urn:microsoft.com/office/officeart/2005/8/layout/radial6"/>
    <dgm:cxn modelId="{0F5C66BB-00E6-4393-AD7D-5B21A5F8D7D1}" type="presParOf" srcId="{8053E7FB-45EC-4D6F-B09C-E2F35333D1AF}" destId="{44907CFB-001C-48E7-89B3-2BB8F47FF348}" srcOrd="9" destOrd="0" presId="urn:microsoft.com/office/officeart/2005/8/layout/radial6"/>
    <dgm:cxn modelId="{2F35453B-FD28-47EA-B106-F434050D8D8D}" type="presParOf" srcId="{8053E7FB-45EC-4D6F-B09C-E2F35333D1AF}" destId="{9B1B5EFC-F4C3-44A9-8B4B-5823F5DBA128}" srcOrd="10" destOrd="0" presId="urn:microsoft.com/office/officeart/2005/8/layout/radial6"/>
    <dgm:cxn modelId="{52BA82DF-DA11-4158-96D5-CE097F6AAACB}" type="presParOf" srcId="{8053E7FB-45EC-4D6F-B09C-E2F35333D1AF}" destId="{09523FAC-10F3-4374-ACB9-D6FC2C936347}" srcOrd="11" destOrd="0" presId="urn:microsoft.com/office/officeart/2005/8/layout/radial6"/>
    <dgm:cxn modelId="{AF45E0E9-6293-41DC-ACCC-FE81F6DDC736}" type="presParOf" srcId="{8053E7FB-45EC-4D6F-B09C-E2F35333D1AF}" destId="{E8378A33-92DF-4174-BAA7-734BC24E5379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2B8F60C-187C-4E0D-BA1F-A13430A97144}" type="doc">
      <dgm:prSet loTypeId="urn:microsoft.com/office/officeart/2009/layout/CirclePictureHierarchy" loCatId="hierarchy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CA"/>
        </a:p>
      </dgm:t>
    </dgm:pt>
    <dgm:pt modelId="{1E17E3F5-9E71-48F5-B29A-83D42E92BC46}">
      <dgm:prSet phldrT="[Text]"/>
      <dgm:spPr/>
      <dgm:t>
        <a:bodyPr/>
        <a:lstStyle/>
        <a:p>
          <a:r>
            <a:rPr lang="en-US" dirty="0"/>
            <a:t>Global profit</a:t>
          </a:r>
          <a:endParaRPr lang="en-CA" dirty="0"/>
        </a:p>
      </dgm:t>
    </dgm:pt>
    <dgm:pt modelId="{1C76431B-1169-4F85-B67D-E394BEABF4E1}" type="parTrans" cxnId="{2FF78803-DE58-4392-8CE3-9B515C5D1F55}">
      <dgm:prSet/>
      <dgm:spPr/>
      <dgm:t>
        <a:bodyPr/>
        <a:lstStyle/>
        <a:p>
          <a:endParaRPr lang="en-CA"/>
        </a:p>
      </dgm:t>
    </dgm:pt>
    <dgm:pt modelId="{7C56CFC6-26D4-4290-9D99-D3CFC697180E}" type="sibTrans" cxnId="{2FF78803-DE58-4392-8CE3-9B515C5D1F55}">
      <dgm:prSet/>
      <dgm:spPr/>
      <dgm:t>
        <a:bodyPr/>
        <a:lstStyle/>
        <a:p>
          <a:endParaRPr lang="en-CA"/>
        </a:p>
      </dgm:t>
    </dgm:pt>
    <dgm:pt modelId="{C425D948-3110-436B-8AAF-2B9AC45287F0}">
      <dgm:prSet phldrT="[Text]"/>
      <dgm:spPr/>
      <dgm:t>
        <a:bodyPr/>
        <a:lstStyle/>
        <a:p>
          <a:r>
            <a:rPr lang="en-US" dirty="0"/>
            <a:t>Residual</a:t>
          </a:r>
        </a:p>
        <a:p>
          <a:r>
            <a:rPr lang="en-US" dirty="0"/>
            <a:t>profit</a:t>
          </a:r>
          <a:endParaRPr lang="en-CA" dirty="0"/>
        </a:p>
      </dgm:t>
    </dgm:pt>
    <dgm:pt modelId="{96A48CE1-6BAB-45B2-8D6F-AB98E20189F8}" type="parTrans" cxnId="{02928A9E-9B11-4E5F-A576-4AC87EA4CE3C}">
      <dgm:prSet/>
      <dgm:spPr/>
      <dgm:t>
        <a:bodyPr/>
        <a:lstStyle/>
        <a:p>
          <a:endParaRPr lang="en-CA"/>
        </a:p>
      </dgm:t>
    </dgm:pt>
    <dgm:pt modelId="{21DDC871-8104-47B5-8463-A6D64235A13F}" type="sibTrans" cxnId="{02928A9E-9B11-4E5F-A576-4AC87EA4CE3C}">
      <dgm:prSet/>
      <dgm:spPr/>
      <dgm:t>
        <a:bodyPr/>
        <a:lstStyle/>
        <a:p>
          <a:endParaRPr lang="en-CA"/>
        </a:p>
      </dgm:t>
    </dgm:pt>
    <dgm:pt modelId="{471DED6C-AFBE-4FE3-8B80-645F12FE77AC}">
      <dgm:prSet phldrT="[Text]"/>
      <dgm:spPr/>
      <dgm:t>
        <a:bodyPr/>
        <a:lstStyle/>
        <a:p>
          <a:r>
            <a:rPr lang="en-US" dirty="0"/>
            <a:t>assets</a:t>
          </a:r>
          <a:endParaRPr lang="en-CA" dirty="0"/>
        </a:p>
      </dgm:t>
    </dgm:pt>
    <dgm:pt modelId="{49708D36-ED4F-4362-A578-CFCA986322F9}" type="parTrans" cxnId="{790F8D91-3C22-4590-80A4-D49176D8D3AC}">
      <dgm:prSet/>
      <dgm:spPr/>
      <dgm:t>
        <a:bodyPr/>
        <a:lstStyle/>
        <a:p>
          <a:endParaRPr lang="en-CA"/>
        </a:p>
      </dgm:t>
    </dgm:pt>
    <dgm:pt modelId="{AB110F97-5879-45E9-979A-151D5E126D77}" type="sibTrans" cxnId="{790F8D91-3C22-4590-80A4-D49176D8D3AC}">
      <dgm:prSet/>
      <dgm:spPr/>
      <dgm:t>
        <a:bodyPr/>
        <a:lstStyle/>
        <a:p>
          <a:endParaRPr lang="en-CA"/>
        </a:p>
      </dgm:t>
    </dgm:pt>
    <dgm:pt modelId="{B4D7F1DF-2821-4931-A28D-BD9F9A735418}">
      <dgm:prSet phldrT="[Text]"/>
      <dgm:spPr/>
      <dgm:t>
        <a:bodyPr/>
        <a:lstStyle/>
        <a:p>
          <a:r>
            <a:rPr lang="en-US" dirty="0"/>
            <a:t>workforce</a:t>
          </a:r>
          <a:endParaRPr lang="en-CA" dirty="0"/>
        </a:p>
      </dgm:t>
    </dgm:pt>
    <dgm:pt modelId="{4083DCB3-CFBA-46CC-A80C-E1BF51688429}" type="parTrans" cxnId="{53539B48-DB24-494B-AEAD-02CDE69F07A7}">
      <dgm:prSet/>
      <dgm:spPr/>
      <dgm:t>
        <a:bodyPr/>
        <a:lstStyle/>
        <a:p>
          <a:endParaRPr lang="en-CA"/>
        </a:p>
      </dgm:t>
    </dgm:pt>
    <dgm:pt modelId="{6B71D050-6302-4BE7-BB3D-3630024E6AAC}" type="sibTrans" cxnId="{53539B48-DB24-494B-AEAD-02CDE69F07A7}">
      <dgm:prSet/>
      <dgm:spPr/>
      <dgm:t>
        <a:bodyPr/>
        <a:lstStyle/>
        <a:p>
          <a:endParaRPr lang="en-CA"/>
        </a:p>
      </dgm:t>
    </dgm:pt>
    <dgm:pt modelId="{90E58AC3-E309-4A74-A70D-624B006AD23D}">
      <dgm:prSet phldrT="[Text]"/>
      <dgm:spPr/>
      <dgm:t>
        <a:bodyPr/>
        <a:lstStyle/>
        <a:p>
          <a:r>
            <a:rPr lang="en-US" dirty="0"/>
            <a:t>Routine profit  </a:t>
          </a:r>
          <a:endParaRPr lang="en-CA" dirty="0"/>
        </a:p>
      </dgm:t>
    </dgm:pt>
    <dgm:pt modelId="{7E6942BF-C2A3-43B4-9297-9A86A1A1EE59}" type="parTrans" cxnId="{D87CB337-FDDE-4887-B5E1-1916C551CBA6}">
      <dgm:prSet/>
      <dgm:spPr/>
      <dgm:t>
        <a:bodyPr/>
        <a:lstStyle/>
        <a:p>
          <a:endParaRPr lang="en-CA"/>
        </a:p>
      </dgm:t>
    </dgm:pt>
    <dgm:pt modelId="{0922B234-26C8-44C3-8CC6-DED754F45426}" type="sibTrans" cxnId="{D87CB337-FDDE-4887-B5E1-1916C551CBA6}">
      <dgm:prSet/>
      <dgm:spPr/>
      <dgm:t>
        <a:bodyPr/>
        <a:lstStyle/>
        <a:p>
          <a:endParaRPr lang="en-CA"/>
        </a:p>
      </dgm:t>
    </dgm:pt>
    <dgm:pt modelId="{189714D1-DD62-49E3-AAC0-06D0082E2B15}">
      <dgm:prSet phldrT="[Text]"/>
      <dgm:spPr/>
      <dgm:t>
        <a:bodyPr/>
        <a:lstStyle/>
        <a:p>
          <a:r>
            <a:rPr lang="en-US" dirty="0"/>
            <a:t>Existing rules</a:t>
          </a:r>
          <a:endParaRPr lang="en-CA" dirty="0"/>
        </a:p>
      </dgm:t>
    </dgm:pt>
    <dgm:pt modelId="{61729AF1-1E86-4125-A86E-64845AEE2F81}" type="parTrans" cxnId="{B7436747-E39D-49D6-89D5-BD2F817AA08F}">
      <dgm:prSet/>
      <dgm:spPr/>
      <dgm:t>
        <a:bodyPr/>
        <a:lstStyle/>
        <a:p>
          <a:endParaRPr lang="en-CA"/>
        </a:p>
      </dgm:t>
    </dgm:pt>
    <dgm:pt modelId="{FFDE3218-1D08-43AC-8BC9-61511538327B}" type="sibTrans" cxnId="{B7436747-E39D-49D6-89D5-BD2F817AA08F}">
      <dgm:prSet/>
      <dgm:spPr/>
      <dgm:t>
        <a:bodyPr/>
        <a:lstStyle/>
        <a:p>
          <a:endParaRPr lang="en-CA"/>
        </a:p>
      </dgm:t>
    </dgm:pt>
    <dgm:pt modelId="{3EC458CB-C68B-437D-AC3E-B22128E174F1}">
      <dgm:prSet/>
      <dgm:spPr/>
      <dgm:t>
        <a:bodyPr/>
        <a:lstStyle/>
        <a:p>
          <a:r>
            <a:rPr lang="en-CA" dirty="0"/>
            <a:t>Sales</a:t>
          </a:r>
        </a:p>
      </dgm:t>
    </dgm:pt>
    <dgm:pt modelId="{3505B998-B3E4-41D8-AAD5-8F60E69F5A54}" type="sibTrans" cxnId="{C5C9DC9C-45D5-4B6A-BD79-35B76E395C36}">
      <dgm:prSet/>
      <dgm:spPr/>
      <dgm:t>
        <a:bodyPr/>
        <a:lstStyle/>
        <a:p>
          <a:endParaRPr lang="en-CA"/>
        </a:p>
      </dgm:t>
    </dgm:pt>
    <dgm:pt modelId="{7ED4530B-26F4-47A6-AB39-E1B10CDB084C}" type="parTrans" cxnId="{C5C9DC9C-45D5-4B6A-BD79-35B76E395C36}">
      <dgm:prSet/>
      <dgm:spPr/>
      <dgm:t>
        <a:bodyPr/>
        <a:lstStyle/>
        <a:p>
          <a:endParaRPr lang="en-CA"/>
        </a:p>
      </dgm:t>
    </dgm:pt>
    <dgm:pt modelId="{4307155A-E55E-448B-B207-C89E1069AB54}" type="pres">
      <dgm:prSet presAssocID="{22B8F60C-187C-4E0D-BA1F-A13430A97144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CF0DA2A7-8C65-41AC-A861-D3225F364954}" type="pres">
      <dgm:prSet presAssocID="{1E17E3F5-9E71-48F5-B29A-83D42E92BC46}" presName="hierRoot1" presStyleCnt="0"/>
      <dgm:spPr/>
    </dgm:pt>
    <dgm:pt modelId="{20A15CDE-0404-41CE-BB26-E0D033C4D7FA}" type="pres">
      <dgm:prSet presAssocID="{1E17E3F5-9E71-48F5-B29A-83D42E92BC46}" presName="composite" presStyleCnt="0"/>
      <dgm:spPr/>
    </dgm:pt>
    <dgm:pt modelId="{C69121B9-A7A0-4484-8635-4D4C063C3E2F}" type="pres">
      <dgm:prSet presAssocID="{1E17E3F5-9E71-48F5-B29A-83D42E92BC46}" presName="image" presStyleLbl="node0" presStyleIdx="0" presStyleCnt="1"/>
      <dgm:spPr/>
    </dgm:pt>
    <dgm:pt modelId="{2B616DF1-84B0-42F0-BA33-90D8D63D9CCB}" type="pres">
      <dgm:prSet presAssocID="{1E17E3F5-9E71-48F5-B29A-83D42E92BC46}" presName="text" presStyleLbl="revTx" presStyleIdx="0" presStyleCnt="7">
        <dgm:presLayoutVars>
          <dgm:chPref val="3"/>
        </dgm:presLayoutVars>
      </dgm:prSet>
      <dgm:spPr/>
    </dgm:pt>
    <dgm:pt modelId="{A7FA89FC-E3FD-40EC-8E6E-6FA753BFC48F}" type="pres">
      <dgm:prSet presAssocID="{1E17E3F5-9E71-48F5-B29A-83D42E92BC46}" presName="hierChild2" presStyleCnt="0"/>
      <dgm:spPr/>
    </dgm:pt>
    <dgm:pt modelId="{13F7B4F7-21D5-4B37-85C0-4F4578F09FEB}" type="pres">
      <dgm:prSet presAssocID="{96A48CE1-6BAB-45B2-8D6F-AB98E20189F8}" presName="Name10" presStyleLbl="parChTrans1D2" presStyleIdx="0" presStyleCnt="2"/>
      <dgm:spPr/>
    </dgm:pt>
    <dgm:pt modelId="{660E467D-E3DD-45F0-9E32-44AD2914E640}" type="pres">
      <dgm:prSet presAssocID="{C425D948-3110-436B-8AAF-2B9AC45287F0}" presName="hierRoot2" presStyleCnt="0"/>
      <dgm:spPr/>
    </dgm:pt>
    <dgm:pt modelId="{EFB92A9B-EB51-406B-8122-7A5ACE1A2D73}" type="pres">
      <dgm:prSet presAssocID="{C425D948-3110-436B-8AAF-2B9AC45287F0}" presName="composite2" presStyleCnt="0"/>
      <dgm:spPr/>
    </dgm:pt>
    <dgm:pt modelId="{FC45E009-B976-4F25-A282-4760421C090E}" type="pres">
      <dgm:prSet presAssocID="{C425D948-3110-436B-8AAF-2B9AC45287F0}" presName="image2" presStyleLbl="node2" presStyleIdx="0" presStyleCnt="2"/>
      <dgm:spPr/>
    </dgm:pt>
    <dgm:pt modelId="{2B0DE619-754F-48AD-8E58-1DC9F7F3BDEE}" type="pres">
      <dgm:prSet presAssocID="{C425D948-3110-436B-8AAF-2B9AC45287F0}" presName="text2" presStyleLbl="revTx" presStyleIdx="1" presStyleCnt="7">
        <dgm:presLayoutVars>
          <dgm:chPref val="3"/>
        </dgm:presLayoutVars>
      </dgm:prSet>
      <dgm:spPr/>
    </dgm:pt>
    <dgm:pt modelId="{D6C489A0-C896-49FC-A8E4-BE6CC652D864}" type="pres">
      <dgm:prSet presAssocID="{C425D948-3110-436B-8AAF-2B9AC45287F0}" presName="hierChild3" presStyleCnt="0"/>
      <dgm:spPr/>
    </dgm:pt>
    <dgm:pt modelId="{9E74634A-8F1D-4003-8969-52B864F53EAB}" type="pres">
      <dgm:prSet presAssocID="{49708D36-ED4F-4362-A578-CFCA986322F9}" presName="Name17" presStyleLbl="parChTrans1D3" presStyleIdx="0" presStyleCnt="4"/>
      <dgm:spPr/>
    </dgm:pt>
    <dgm:pt modelId="{9A2BFEDF-D876-402F-9EE8-685ABFEB4742}" type="pres">
      <dgm:prSet presAssocID="{471DED6C-AFBE-4FE3-8B80-645F12FE77AC}" presName="hierRoot3" presStyleCnt="0"/>
      <dgm:spPr/>
    </dgm:pt>
    <dgm:pt modelId="{8033B501-4BE0-4862-A7B8-40373D48D9E9}" type="pres">
      <dgm:prSet presAssocID="{471DED6C-AFBE-4FE3-8B80-645F12FE77AC}" presName="composite3" presStyleCnt="0"/>
      <dgm:spPr/>
    </dgm:pt>
    <dgm:pt modelId="{BB654F02-4FFA-47BD-9351-190E1D02AAFF}" type="pres">
      <dgm:prSet presAssocID="{471DED6C-AFBE-4FE3-8B80-645F12FE77AC}" presName="image3" presStyleLbl="node3" presStyleIdx="0" presStyleCnt="4"/>
      <dgm:spPr/>
    </dgm:pt>
    <dgm:pt modelId="{A3294833-ED4F-4D4C-BD03-47CBD225B662}" type="pres">
      <dgm:prSet presAssocID="{471DED6C-AFBE-4FE3-8B80-645F12FE77AC}" presName="text3" presStyleLbl="revTx" presStyleIdx="2" presStyleCnt="7">
        <dgm:presLayoutVars>
          <dgm:chPref val="3"/>
        </dgm:presLayoutVars>
      </dgm:prSet>
      <dgm:spPr/>
    </dgm:pt>
    <dgm:pt modelId="{8987E839-7086-4CCE-A100-F05B6E88C5CF}" type="pres">
      <dgm:prSet presAssocID="{471DED6C-AFBE-4FE3-8B80-645F12FE77AC}" presName="hierChild4" presStyleCnt="0"/>
      <dgm:spPr/>
    </dgm:pt>
    <dgm:pt modelId="{22BF14B5-C86E-49E1-97EF-AB7086934C1A}" type="pres">
      <dgm:prSet presAssocID="{4083DCB3-CFBA-46CC-A80C-E1BF51688429}" presName="Name17" presStyleLbl="parChTrans1D3" presStyleIdx="1" presStyleCnt="4"/>
      <dgm:spPr/>
    </dgm:pt>
    <dgm:pt modelId="{1BA072FA-00BF-4A11-A11C-61572B885F57}" type="pres">
      <dgm:prSet presAssocID="{B4D7F1DF-2821-4931-A28D-BD9F9A735418}" presName="hierRoot3" presStyleCnt="0"/>
      <dgm:spPr/>
    </dgm:pt>
    <dgm:pt modelId="{D539BF0B-4C24-4DD2-9AE8-657D935F6FC1}" type="pres">
      <dgm:prSet presAssocID="{B4D7F1DF-2821-4931-A28D-BD9F9A735418}" presName="composite3" presStyleCnt="0"/>
      <dgm:spPr/>
    </dgm:pt>
    <dgm:pt modelId="{0C04B11C-408C-43AA-B233-1BC703198351}" type="pres">
      <dgm:prSet presAssocID="{B4D7F1DF-2821-4931-A28D-BD9F9A735418}" presName="image3" presStyleLbl="node3" presStyleIdx="1" presStyleCnt="4"/>
      <dgm:spPr/>
    </dgm:pt>
    <dgm:pt modelId="{FD7EE68F-DBEF-4CEE-AC3A-CE480CBB6FB2}" type="pres">
      <dgm:prSet presAssocID="{B4D7F1DF-2821-4931-A28D-BD9F9A735418}" presName="text3" presStyleLbl="revTx" presStyleIdx="3" presStyleCnt="7">
        <dgm:presLayoutVars>
          <dgm:chPref val="3"/>
        </dgm:presLayoutVars>
      </dgm:prSet>
      <dgm:spPr/>
    </dgm:pt>
    <dgm:pt modelId="{1137EED6-C570-49C4-A722-D282B01688EC}" type="pres">
      <dgm:prSet presAssocID="{B4D7F1DF-2821-4931-A28D-BD9F9A735418}" presName="hierChild4" presStyleCnt="0"/>
      <dgm:spPr/>
    </dgm:pt>
    <dgm:pt modelId="{B0AC4D40-139E-40C2-8629-4739361A6F27}" type="pres">
      <dgm:prSet presAssocID="{7ED4530B-26F4-47A6-AB39-E1B10CDB084C}" presName="Name17" presStyleLbl="parChTrans1D3" presStyleIdx="2" presStyleCnt="4"/>
      <dgm:spPr/>
    </dgm:pt>
    <dgm:pt modelId="{8C96B7BB-896B-4438-B34C-CE85EF9134D0}" type="pres">
      <dgm:prSet presAssocID="{3EC458CB-C68B-437D-AC3E-B22128E174F1}" presName="hierRoot3" presStyleCnt="0"/>
      <dgm:spPr/>
    </dgm:pt>
    <dgm:pt modelId="{667A4625-B931-43A2-B3EB-7FA211FD86E5}" type="pres">
      <dgm:prSet presAssocID="{3EC458CB-C68B-437D-AC3E-B22128E174F1}" presName="composite3" presStyleCnt="0"/>
      <dgm:spPr/>
    </dgm:pt>
    <dgm:pt modelId="{3290D347-03CB-48F2-9C8A-E48375F27D06}" type="pres">
      <dgm:prSet presAssocID="{3EC458CB-C68B-437D-AC3E-B22128E174F1}" presName="image3" presStyleLbl="node3" presStyleIdx="2" presStyleCnt="4"/>
      <dgm:spPr/>
    </dgm:pt>
    <dgm:pt modelId="{B92E7B42-EF88-4263-B173-0BEF2B0AE0D8}" type="pres">
      <dgm:prSet presAssocID="{3EC458CB-C68B-437D-AC3E-B22128E174F1}" presName="text3" presStyleLbl="revTx" presStyleIdx="4" presStyleCnt="7">
        <dgm:presLayoutVars>
          <dgm:chPref val="3"/>
        </dgm:presLayoutVars>
      </dgm:prSet>
      <dgm:spPr/>
    </dgm:pt>
    <dgm:pt modelId="{FDFDB865-DC19-4E8B-8A67-EC3385ABA286}" type="pres">
      <dgm:prSet presAssocID="{3EC458CB-C68B-437D-AC3E-B22128E174F1}" presName="hierChild4" presStyleCnt="0"/>
      <dgm:spPr/>
    </dgm:pt>
    <dgm:pt modelId="{D404B9AA-2FD1-41A8-901B-38A9D84C1ACA}" type="pres">
      <dgm:prSet presAssocID="{7E6942BF-C2A3-43B4-9297-9A86A1A1EE59}" presName="Name10" presStyleLbl="parChTrans1D2" presStyleIdx="1" presStyleCnt="2"/>
      <dgm:spPr/>
    </dgm:pt>
    <dgm:pt modelId="{BBFCC1B2-EB8D-4D0A-8B51-96D9CF7180C1}" type="pres">
      <dgm:prSet presAssocID="{90E58AC3-E309-4A74-A70D-624B006AD23D}" presName="hierRoot2" presStyleCnt="0"/>
      <dgm:spPr/>
    </dgm:pt>
    <dgm:pt modelId="{EEAE43D0-0293-4E23-8779-0870E8421273}" type="pres">
      <dgm:prSet presAssocID="{90E58AC3-E309-4A74-A70D-624B006AD23D}" presName="composite2" presStyleCnt="0"/>
      <dgm:spPr/>
    </dgm:pt>
    <dgm:pt modelId="{301ED508-CF7F-44A5-ABC1-6B163D1BED58}" type="pres">
      <dgm:prSet presAssocID="{90E58AC3-E309-4A74-A70D-624B006AD23D}" presName="image2" presStyleLbl="node2" presStyleIdx="1" presStyleCnt="2"/>
      <dgm:spPr/>
    </dgm:pt>
    <dgm:pt modelId="{4FFE656F-0586-436C-BBBE-4E85BD32E6A5}" type="pres">
      <dgm:prSet presAssocID="{90E58AC3-E309-4A74-A70D-624B006AD23D}" presName="text2" presStyleLbl="revTx" presStyleIdx="5" presStyleCnt="7">
        <dgm:presLayoutVars>
          <dgm:chPref val="3"/>
        </dgm:presLayoutVars>
      </dgm:prSet>
      <dgm:spPr/>
    </dgm:pt>
    <dgm:pt modelId="{D3A644DE-D919-4D8D-9A0F-D8D13DC48C3E}" type="pres">
      <dgm:prSet presAssocID="{90E58AC3-E309-4A74-A70D-624B006AD23D}" presName="hierChild3" presStyleCnt="0"/>
      <dgm:spPr/>
    </dgm:pt>
    <dgm:pt modelId="{0E0DE82F-FCA8-4276-BA21-70F6B401EC85}" type="pres">
      <dgm:prSet presAssocID="{61729AF1-1E86-4125-A86E-64845AEE2F81}" presName="Name17" presStyleLbl="parChTrans1D3" presStyleIdx="3" presStyleCnt="4"/>
      <dgm:spPr/>
    </dgm:pt>
    <dgm:pt modelId="{944BA6CF-8EB5-4711-AF52-FA82397781DC}" type="pres">
      <dgm:prSet presAssocID="{189714D1-DD62-49E3-AAC0-06D0082E2B15}" presName="hierRoot3" presStyleCnt="0"/>
      <dgm:spPr/>
    </dgm:pt>
    <dgm:pt modelId="{12011FFB-125A-462C-BE05-381927B8EF89}" type="pres">
      <dgm:prSet presAssocID="{189714D1-DD62-49E3-AAC0-06D0082E2B15}" presName="composite3" presStyleCnt="0"/>
      <dgm:spPr/>
    </dgm:pt>
    <dgm:pt modelId="{9F2226DD-7CD9-43CF-86C5-0C3EBDC308D3}" type="pres">
      <dgm:prSet presAssocID="{189714D1-DD62-49E3-AAC0-06D0082E2B15}" presName="image3" presStyleLbl="node3" presStyleIdx="3" presStyleCnt="4"/>
      <dgm:spPr/>
    </dgm:pt>
    <dgm:pt modelId="{DF3FAD4A-63B1-4C0B-917E-B6A42A64CC83}" type="pres">
      <dgm:prSet presAssocID="{189714D1-DD62-49E3-AAC0-06D0082E2B15}" presName="text3" presStyleLbl="revTx" presStyleIdx="6" presStyleCnt="7">
        <dgm:presLayoutVars>
          <dgm:chPref val="3"/>
        </dgm:presLayoutVars>
      </dgm:prSet>
      <dgm:spPr/>
    </dgm:pt>
    <dgm:pt modelId="{259D2D17-1185-472E-8CD7-88D551661273}" type="pres">
      <dgm:prSet presAssocID="{189714D1-DD62-49E3-AAC0-06D0082E2B15}" presName="hierChild4" presStyleCnt="0"/>
      <dgm:spPr/>
    </dgm:pt>
  </dgm:ptLst>
  <dgm:cxnLst>
    <dgm:cxn modelId="{2FF78803-DE58-4392-8CE3-9B515C5D1F55}" srcId="{22B8F60C-187C-4E0D-BA1F-A13430A97144}" destId="{1E17E3F5-9E71-48F5-B29A-83D42E92BC46}" srcOrd="0" destOrd="0" parTransId="{1C76431B-1169-4F85-B67D-E394BEABF4E1}" sibTransId="{7C56CFC6-26D4-4290-9D99-D3CFC697180E}"/>
    <dgm:cxn modelId="{EA94A10F-FAD6-45DE-BE14-C10955F57369}" type="presOf" srcId="{49708D36-ED4F-4362-A578-CFCA986322F9}" destId="{9E74634A-8F1D-4003-8969-52B864F53EAB}" srcOrd="0" destOrd="0" presId="urn:microsoft.com/office/officeart/2009/layout/CirclePictureHierarchy"/>
    <dgm:cxn modelId="{2DF77E1F-327E-4FFE-B004-66902BC4527A}" type="presOf" srcId="{96A48CE1-6BAB-45B2-8D6F-AB98E20189F8}" destId="{13F7B4F7-21D5-4B37-85C0-4F4578F09FEB}" srcOrd="0" destOrd="0" presId="urn:microsoft.com/office/officeart/2009/layout/CirclePictureHierarchy"/>
    <dgm:cxn modelId="{7EF58E2F-4184-4C9C-9A7E-33F5EABF86C1}" type="presOf" srcId="{4083DCB3-CFBA-46CC-A80C-E1BF51688429}" destId="{22BF14B5-C86E-49E1-97EF-AB7086934C1A}" srcOrd="0" destOrd="0" presId="urn:microsoft.com/office/officeart/2009/layout/CirclePictureHierarchy"/>
    <dgm:cxn modelId="{C7909035-388B-4B91-A8C2-71C7ACFC5355}" type="presOf" srcId="{B4D7F1DF-2821-4931-A28D-BD9F9A735418}" destId="{FD7EE68F-DBEF-4CEE-AC3A-CE480CBB6FB2}" srcOrd="0" destOrd="0" presId="urn:microsoft.com/office/officeart/2009/layout/CirclePictureHierarchy"/>
    <dgm:cxn modelId="{D87CB337-FDDE-4887-B5E1-1916C551CBA6}" srcId="{1E17E3F5-9E71-48F5-B29A-83D42E92BC46}" destId="{90E58AC3-E309-4A74-A70D-624B006AD23D}" srcOrd="1" destOrd="0" parTransId="{7E6942BF-C2A3-43B4-9297-9A86A1A1EE59}" sibTransId="{0922B234-26C8-44C3-8CC6-DED754F45426}"/>
    <dgm:cxn modelId="{8B7C9F5E-EBDF-46AD-8E0E-A6EBDBD3671E}" type="presOf" srcId="{61729AF1-1E86-4125-A86E-64845AEE2F81}" destId="{0E0DE82F-FCA8-4276-BA21-70F6B401EC85}" srcOrd="0" destOrd="0" presId="urn:microsoft.com/office/officeart/2009/layout/CirclePictureHierarchy"/>
    <dgm:cxn modelId="{B7436747-E39D-49D6-89D5-BD2F817AA08F}" srcId="{90E58AC3-E309-4A74-A70D-624B006AD23D}" destId="{189714D1-DD62-49E3-AAC0-06D0082E2B15}" srcOrd="0" destOrd="0" parTransId="{61729AF1-1E86-4125-A86E-64845AEE2F81}" sibTransId="{FFDE3218-1D08-43AC-8BC9-61511538327B}"/>
    <dgm:cxn modelId="{53539B48-DB24-494B-AEAD-02CDE69F07A7}" srcId="{C425D948-3110-436B-8AAF-2B9AC45287F0}" destId="{B4D7F1DF-2821-4931-A28D-BD9F9A735418}" srcOrd="1" destOrd="0" parTransId="{4083DCB3-CFBA-46CC-A80C-E1BF51688429}" sibTransId="{6B71D050-6302-4BE7-BB3D-3630024E6AAC}"/>
    <dgm:cxn modelId="{DCBC396B-684A-4D4F-8093-AFA7398176D2}" type="presOf" srcId="{3EC458CB-C68B-437D-AC3E-B22128E174F1}" destId="{B92E7B42-EF88-4263-B173-0BEF2B0AE0D8}" srcOrd="0" destOrd="0" presId="urn:microsoft.com/office/officeart/2009/layout/CirclePictureHierarchy"/>
    <dgm:cxn modelId="{FF3B6950-964B-4387-B23D-FC53306B1BA0}" type="presOf" srcId="{189714D1-DD62-49E3-AAC0-06D0082E2B15}" destId="{DF3FAD4A-63B1-4C0B-917E-B6A42A64CC83}" srcOrd="0" destOrd="0" presId="urn:microsoft.com/office/officeart/2009/layout/CirclePictureHierarchy"/>
    <dgm:cxn modelId="{671B4B55-341F-4D83-83F3-72F2F49C0283}" type="presOf" srcId="{7E6942BF-C2A3-43B4-9297-9A86A1A1EE59}" destId="{D404B9AA-2FD1-41A8-901B-38A9D84C1ACA}" srcOrd="0" destOrd="0" presId="urn:microsoft.com/office/officeart/2009/layout/CirclePictureHierarchy"/>
    <dgm:cxn modelId="{6801E376-1D12-4FCD-A828-824BC1A10D67}" type="presOf" srcId="{1E17E3F5-9E71-48F5-B29A-83D42E92BC46}" destId="{2B616DF1-84B0-42F0-BA33-90D8D63D9CCB}" srcOrd="0" destOrd="0" presId="urn:microsoft.com/office/officeart/2009/layout/CirclePictureHierarchy"/>
    <dgm:cxn modelId="{2256EF57-318A-4D40-8DAB-E2EE7E20206F}" type="presOf" srcId="{7ED4530B-26F4-47A6-AB39-E1B10CDB084C}" destId="{B0AC4D40-139E-40C2-8629-4739361A6F27}" srcOrd="0" destOrd="0" presId="urn:microsoft.com/office/officeart/2009/layout/CirclePictureHierarchy"/>
    <dgm:cxn modelId="{20DDE679-1247-4023-8870-09124D86BA47}" type="presOf" srcId="{90E58AC3-E309-4A74-A70D-624B006AD23D}" destId="{4FFE656F-0586-436C-BBBE-4E85BD32E6A5}" srcOrd="0" destOrd="0" presId="urn:microsoft.com/office/officeart/2009/layout/CirclePictureHierarchy"/>
    <dgm:cxn modelId="{790F8D91-3C22-4590-80A4-D49176D8D3AC}" srcId="{C425D948-3110-436B-8AAF-2B9AC45287F0}" destId="{471DED6C-AFBE-4FE3-8B80-645F12FE77AC}" srcOrd="0" destOrd="0" parTransId="{49708D36-ED4F-4362-A578-CFCA986322F9}" sibTransId="{AB110F97-5879-45E9-979A-151D5E126D77}"/>
    <dgm:cxn modelId="{C5C9DC9C-45D5-4B6A-BD79-35B76E395C36}" srcId="{C425D948-3110-436B-8AAF-2B9AC45287F0}" destId="{3EC458CB-C68B-437D-AC3E-B22128E174F1}" srcOrd="2" destOrd="0" parTransId="{7ED4530B-26F4-47A6-AB39-E1B10CDB084C}" sibTransId="{3505B998-B3E4-41D8-AAD5-8F60E69F5A54}"/>
    <dgm:cxn modelId="{02928A9E-9B11-4E5F-A576-4AC87EA4CE3C}" srcId="{1E17E3F5-9E71-48F5-B29A-83D42E92BC46}" destId="{C425D948-3110-436B-8AAF-2B9AC45287F0}" srcOrd="0" destOrd="0" parTransId="{96A48CE1-6BAB-45B2-8D6F-AB98E20189F8}" sibTransId="{21DDC871-8104-47B5-8463-A6D64235A13F}"/>
    <dgm:cxn modelId="{D96CEAD8-4D6F-43A6-ADFF-CAE72A0538A1}" type="presOf" srcId="{22B8F60C-187C-4E0D-BA1F-A13430A97144}" destId="{4307155A-E55E-448B-B207-C89E1069AB54}" srcOrd="0" destOrd="0" presId="urn:microsoft.com/office/officeart/2009/layout/CirclePictureHierarchy"/>
    <dgm:cxn modelId="{1A12CBDC-94F7-4C1A-A232-22345C7BACDA}" type="presOf" srcId="{471DED6C-AFBE-4FE3-8B80-645F12FE77AC}" destId="{A3294833-ED4F-4D4C-BD03-47CBD225B662}" srcOrd="0" destOrd="0" presId="urn:microsoft.com/office/officeart/2009/layout/CirclePictureHierarchy"/>
    <dgm:cxn modelId="{5F0D57ED-BC72-4294-8A80-FF9E6BCB59F7}" type="presOf" srcId="{C425D948-3110-436B-8AAF-2B9AC45287F0}" destId="{2B0DE619-754F-48AD-8E58-1DC9F7F3BDEE}" srcOrd="0" destOrd="0" presId="urn:microsoft.com/office/officeart/2009/layout/CirclePictureHierarchy"/>
    <dgm:cxn modelId="{E7EF129C-2432-4CDF-A26D-3750A73530E7}" type="presParOf" srcId="{4307155A-E55E-448B-B207-C89E1069AB54}" destId="{CF0DA2A7-8C65-41AC-A861-D3225F364954}" srcOrd="0" destOrd="0" presId="urn:microsoft.com/office/officeart/2009/layout/CirclePictureHierarchy"/>
    <dgm:cxn modelId="{8B98EF1D-CAB8-429A-86B3-8055EFC15BC1}" type="presParOf" srcId="{CF0DA2A7-8C65-41AC-A861-D3225F364954}" destId="{20A15CDE-0404-41CE-BB26-E0D033C4D7FA}" srcOrd="0" destOrd="0" presId="urn:microsoft.com/office/officeart/2009/layout/CirclePictureHierarchy"/>
    <dgm:cxn modelId="{49C4494F-92EA-4179-B47C-E81D4F15DD4B}" type="presParOf" srcId="{20A15CDE-0404-41CE-BB26-E0D033C4D7FA}" destId="{C69121B9-A7A0-4484-8635-4D4C063C3E2F}" srcOrd="0" destOrd="0" presId="urn:microsoft.com/office/officeart/2009/layout/CirclePictureHierarchy"/>
    <dgm:cxn modelId="{32F3F3C8-34AF-4F7F-B9D1-8ADC8054B475}" type="presParOf" srcId="{20A15CDE-0404-41CE-BB26-E0D033C4D7FA}" destId="{2B616DF1-84B0-42F0-BA33-90D8D63D9CCB}" srcOrd="1" destOrd="0" presId="urn:microsoft.com/office/officeart/2009/layout/CirclePictureHierarchy"/>
    <dgm:cxn modelId="{B1C592FE-16AD-4B4C-A719-14D84A9B7547}" type="presParOf" srcId="{CF0DA2A7-8C65-41AC-A861-D3225F364954}" destId="{A7FA89FC-E3FD-40EC-8E6E-6FA753BFC48F}" srcOrd="1" destOrd="0" presId="urn:microsoft.com/office/officeart/2009/layout/CirclePictureHierarchy"/>
    <dgm:cxn modelId="{A0C0C7B8-5301-4E45-9CC9-179C3A6786AE}" type="presParOf" srcId="{A7FA89FC-E3FD-40EC-8E6E-6FA753BFC48F}" destId="{13F7B4F7-21D5-4B37-85C0-4F4578F09FEB}" srcOrd="0" destOrd="0" presId="urn:microsoft.com/office/officeart/2009/layout/CirclePictureHierarchy"/>
    <dgm:cxn modelId="{23F4BF1E-AD1B-49B7-B53F-BCD4DD15653E}" type="presParOf" srcId="{A7FA89FC-E3FD-40EC-8E6E-6FA753BFC48F}" destId="{660E467D-E3DD-45F0-9E32-44AD2914E640}" srcOrd="1" destOrd="0" presId="urn:microsoft.com/office/officeart/2009/layout/CirclePictureHierarchy"/>
    <dgm:cxn modelId="{7B739C54-0213-4AC7-959A-AEFC07CB26FD}" type="presParOf" srcId="{660E467D-E3DD-45F0-9E32-44AD2914E640}" destId="{EFB92A9B-EB51-406B-8122-7A5ACE1A2D73}" srcOrd="0" destOrd="0" presId="urn:microsoft.com/office/officeart/2009/layout/CirclePictureHierarchy"/>
    <dgm:cxn modelId="{2C6EC899-25DC-46A1-BBC5-17D470BFC8B5}" type="presParOf" srcId="{EFB92A9B-EB51-406B-8122-7A5ACE1A2D73}" destId="{FC45E009-B976-4F25-A282-4760421C090E}" srcOrd="0" destOrd="0" presId="urn:microsoft.com/office/officeart/2009/layout/CirclePictureHierarchy"/>
    <dgm:cxn modelId="{DB8D62D2-8118-4F1B-9330-8771A9CB25DE}" type="presParOf" srcId="{EFB92A9B-EB51-406B-8122-7A5ACE1A2D73}" destId="{2B0DE619-754F-48AD-8E58-1DC9F7F3BDEE}" srcOrd="1" destOrd="0" presId="urn:microsoft.com/office/officeart/2009/layout/CirclePictureHierarchy"/>
    <dgm:cxn modelId="{F96CC1B8-E871-4D70-A1A0-9A9AD1482616}" type="presParOf" srcId="{660E467D-E3DD-45F0-9E32-44AD2914E640}" destId="{D6C489A0-C896-49FC-A8E4-BE6CC652D864}" srcOrd="1" destOrd="0" presId="urn:microsoft.com/office/officeart/2009/layout/CirclePictureHierarchy"/>
    <dgm:cxn modelId="{70B9FA00-D57D-4FB6-9563-27110343F0B3}" type="presParOf" srcId="{D6C489A0-C896-49FC-A8E4-BE6CC652D864}" destId="{9E74634A-8F1D-4003-8969-52B864F53EAB}" srcOrd="0" destOrd="0" presId="urn:microsoft.com/office/officeart/2009/layout/CirclePictureHierarchy"/>
    <dgm:cxn modelId="{D0B34472-6ED9-49EB-86A1-C526AFDB9471}" type="presParOf" srcId="{D6C489A0-C896-49FC-A8E4-BE6CC652D864}" destId="{9A2BFEDF-D876-402F-9EE8-685ABFEB4742}" srcOrd="1" destOrd="0" presId="urn:microsoft.com/office/officeart/2009/layout/CirclePictureHierarchy"/>
    <dgm:cxn modelId="{86A9FEDB-C968-432E-A63C-926EA153B469}" type="presParOf" srcId="{9A2BFEDF-D876-402F-9EE8-685ABFEB4742}" destId="{8033B501-4BE0-4862-A7B8-40373D48D9E9}" srcOrd="0" destOrd="0" presId="urn:microsoft.com/office/officeart/2009/layout/CirclePictureHierarchy"/>
    <dgm:cxn modelId="{59DFDAB1-264D-46FB-842F-BC61CEBC3DB5}" type="presParOf" srcId="{8033B501-4BE0-4862-A7B8-40373D48D9E9}" destId="{BB654F02-4FFA-47BD-9351-190E1D02AAFF}" srcOrd="0" destOrd="0" presId="urn:microsoft.com/office/officeart/2009/layout/CirclePictureHierarchy"/>
    <dgm:cxn modelId="{9E006184-9D52-4BA6-8070-822ABD3E43B7}" type="presParOf" srcId="{8033B501-4BE0-4862-A7B8-40373D48D9E9}" destId="{A3294833-ED4F-4D4C-BD03-47CBD225B662}" srcOrd="1" destOrd="0" presId="urn:microsoft.com/office/officeart/2009/layout/CirclePictureHierarchy"/>
    <dgm:cxn modelId="{11F2652B-7383-4894-A669-E2A546CE4293}" type="presParOf" srcId="{9A2BFEDF-D876-402F-9EE8-685ABFEB4742}" destId="{8987E839-7086-4CCE-A100-F05B6E88C5CF}" srcOrd="1" destOrd="0" presId="urn:microsoft.com/office/officeart/2009/layout/CirclePictureHierarchy"/>
    <dgm:cxn modelId="{8F8D069F-6CB8-47EA-A7A0-794B7EC54B79}" type="presParOf" srcId="{D6C489A0-C896-49FC-A8E4-BE6CC652D864}" destId="{22BF14B5-C86E-49E1-97EF-AB7086934C1A}" srcOrd="2" destOrd="0" presId="urn:microsoft.com/office/officeart/2009/layout/CirclePictureHierarchy"/>
    <dgm:cxn modelId="{E1EAB656-8E8E-40B1-BCE4-10683947162E}" type="presParOf" srcId="{D6C489A0-C896-49FC-A8E4-BE6CC652D864}" destId="{1BA072FA-00BF-4A11-A11C-61572B885F57}" srcOrd="3" destOrd="0" presId="urn:microsoft.com/office/officeart/2009/layout/CirclePictureHierarchy"/>
    <dgm:cxn modelId="{EB011314-2EB5-4C23-A81E-B711821B253F}" type="presParOf" srcId="{1BA072FA-00BF-4A11-A11C-61572B885F57}" destId="{D539BF0B-4C24-4DD2-9AE8-657D935F6FC1}" srcOrd="0" destOrd="0" presId="urn:microsoft.com/office/officeart/2009/layout/CirclePictureHierarchy"/>
    <dgm:cxn modelId="{601A3618-D3E8-4D38-9271-30BEB93EAA66}" type="presParOf" srcId="{D539BF0B-4C24-4DD2-9AE8-657D935F6FC1}" destId="{0C04B11C-408C-43AA-B233-1BC703198351}" srcOrd="0" destOrd="0" presId="urn:microsoft.com/office/officeart/2009/layout/CirclePictureHierarchy"/>
    <dgm:cxn modelId="{74B12EC2-72F8-4AD5-A555-4E06E9C859D9}" type="presParOf" srcId="{D539BF0B-4C24-4DD2-9AE8-657D935F6FC1}" destId="{FD7EE68F-DBEF-4CEE-AC3A-CE480CBB6FB2}" srcOrd="1" destOrd="0" presId="urn:microsoft.com/office/officeart/2009/layout/CirclePictureHierarchy"/>
    <dgm:cxn modelId="{DD0AFD58-1916-4159-8282-C66902DC4D94}" type="presParOf" srcId="{1BA072FA-00BF-4A11-A11C-61572B885F57}" destId="{1137EED6-C570-49C4-A722-D282B01688EC}" srcOrd="1" destOrd="0" presId="urn:microsoft.com/office/officeart/2009/layout/CirclePictureHierarchy"/>
    <dgm:cxn modelId="{0681FBEE-A5E0-48F0-A6E8-403B275F7CCD}" type="presParOf" srcId="{D6C489A0-C896-49FC-A8E4-BE6CC652D864}" destId="{B0AC4D40-139E-40C2-8629-4739361A6F27}" srcOrd="4" destOrd="0" presId="urn:microsoft.com/office/officeart/2009/layout/CirclePictureHierarchy"/>
    <dgm:cxn modelId="{4D53235F-845F-428E-9FC4-C6599FF9DE4A}" type="presParOf" srcId="{D6C489A0-C896-49FC-A8E4-BE6CC652D864}" destId="{8C96B7BB-896B-4438-B34C-CE85EF9134D0}" srcOrd="5" destOrd="0" presId="urn:microsoft.com/office/officeart/2009/layout/CirclePictureHierarchy"/>
    <dgm:cxn modelId="{4636A94D-1934-43CD-B9AC-5131568B8EE0}" type="presParOf" srcId="{8C96B7BB-896B-4438-B34C-CE85EF9134D0}" destId="{667A4625-B931-43A2-B3EB-7FA211FD86E5}" srcOrd="0" destOrd="0" presId="urn:microsoft.com/office/officeart/2009/layout/CirclePictureHierarchy"/>
    <dgm:cxn modelId="{6317E3B8-9041-43D2-843F-654122A83B61}" type="presParOf" srcId="{667A4625-B931-43A2-B3EB-7FA211FD86E5}" destId="{3290D347-03CB-48F2-9C8A-E48375F27D06}" srcOrd="0" destOrd="0" presId="urn:microsoft.com/office/officeart/2009/layout/CirclePictureHierarchy"/>
    <dgm:cxn modelId="{82D0C814-6FB8-470A-A132-AA0E5200E160}" type="presParOf" srcId="{667A4625-B931-43A2-B3EB-7FA211FD86E5}" destId="{B92E7B42-EF88-4263-B173-0BEF2B0AE0D8}" srcOrd="1" destOrd="0" presId="urn:microsoft.com/office/officeart/2009/layout/CirclePictureHierarchy"/>
    <dgm:cxn modelId="{E228C5CF-3000-4E88-BB5D-0CAFA0D3B8F6}" type="presParOf" srcId="{8C96B7BB-896B-4438-B34C-CE85EF9134D0}" destId="{FDFDB865-DC19-4E8B-8A67-EC3385ABA286}" srcOrd="1" destOrd="0" presId="urn:microsoft.com/office/officeart/2009/layout/CirclePictureHierarchy"/>
    <dgm:cxn modelId="{ED53BAFC-F61D-443E-96D0-D217D3C5EBA0}" type="presParOf" srcId="{A7FA89FC-E3FD-40EC-8E6E-6FA753BFC48F}" destId="{D404B9AA-2FD1-41A8-901B-38A9D84C1ACA}" srcOrd="2" destOrd="0" presId="urn:microsoft.com/office/officeart/2009/layout/CirclePictureHierarchy"/>
    <dgm:cxn modelId="{60F62539-F755-4F71-8797-CF809BA0A99C}" type="presParOf" srcId="{A7FA89FC-E3FD-40EC-8E6E-6FA753BFC48F}" destId="{BBFCC1B2-EB8D-4D0A-8B51-96D9CF7180C1}" srcOrd="3" destOrd="0" presId="urn:microsoft.com/office/officeart/2009/layout/CirclePictureHierarchy"/>
    <dgm:cxn modelId="{6AA88081-D94A-46FF-BB58-C68820ABAE26}" type="presParOf" srcId="{BBFCC1B2-EB8D-4D0A-8B51-96D9CF7180C1}" destId="{EEAE43D0-0293-4E23-8779-0870E8421273}" srcOrd="0" destOrd="0" presId="urn:microsoft.com/office/officeart/2009/layout/CirclePictureHierarchy"/>
    <dgm:cxn modelId="{812475E7-0BF4-4B18-AEA8-944B805DE312}" type="presParOf" srcId="{EEAE43D0-0293-4E23-8779-0870E8421273}" destId="{301ED508-CF7F-44A5-ABC1-6B163D1BED58}" srcOrd="0" destOrd="0" presId="urn:microsoft.com/office/officeart/2009/layout/CirclePictureHierarchy"/>
    <dgm:cxn modelId="{524E5C03-69EE-4BB7-A119-036E6E9842F9}" type="presParOf" srcId="{EEAE43D0-0293-4E23-8779-0870E8421273}" destId="{4FFE656F-0586-436C-BBBE-4E85BD32E6A5}" srcOrd="1" destOrd="0" presId="urn:microsoft.com/office/officeart/2009/layout/CirclePictureHierarchy"/>
    <dgm:cxn modelId="{74C92F33-C312-4829-8675-FB4B306933E4}" type="presParOf" srcId="{BBFCC1B2-EB8D-4D0A-8B51-96D9CF7180C1}" destId="{D3A644DE-D919-4D8D-9A0F-D8D13DC48C3E}" srcOrd="1" destOrd="0" presId="urn:microsoft.com/office/officeart/2009/layout/CirclePictureHierarchy"/>
    <dgm:cxn modelId="{699BA8D6-D412-4C94-B89E-3B812DA8A979}" type="presParOf" srcId="{D3A644DE-D919-4D8D-9A0F-D8D13DC48C3E}" destId="{0E0DE82F-FCA8-4276-BA21-70F6B401EC85}" srcOrd="0" destOrd="0" presId="urn:microsoft.com/office/officeart/2009/layout/CirclePictureHierarchy"/>
    <dgm:cxn modelId="{E8997142-4928-4692-AFA5-8F43AC7F9855}" type="presParOf" srcId="{D3A644DE-D919-4D8D-9A0F-D8D13DC48C3E}" destId="{944BA6CF-8EB5-4711-AF52-FA82397781DC}" srcOrd="1" destOrd="0" presId="urn:microsoft.com/office/officeart/2009/layout/CirclePictureHierarchy"/>
    <dgm:cxn modelId="{195F6B01-D25E-45A3-9991-B6939E828070}" type="presParOf" srcId="{944BA6CF-8EB5-4711-AF52-FA82397781DC}" destId="{12011FFB-125A-462C-BE05-381927B8EF89}" srcOrd="0" destOrd="0" presId="urn:microsoft.com/office/officeart/2009/layout/CirclePictureHierarchy"/>
    <dgm:cxn modelId="{B28CD64F-7AD3-45CF-B53D-C6202BB03182}" type="presParOf" srcId="{12011FFB-125A-462C-BE05-381927B8EF89}" destId="{9F2226DD-7CD9-43CF-86C5-0C3EBDC308D3}" srcOrd="0" destOrd="0" presId="urn:microsoft.com/office/officeart/2009/layout/CirclePictureHierarchy"/>
    <dgm:cxn modelId="{0DE7EDE7-A862-4DD5-8415-9DE3C6F054D7}" type="presParOf" srcId="{12011FFB-125A-462C-BE05-381927B8EF89}" destId="{DF3FAD4A-63B1-4C0B-917E-B6A42A64CC83}" srcOrd="1" destOrd="0" presId="urn:microsoft.com/office/officeart/2009/layout/CirclePictureHierarchy"/>
    <dgm:cxn modelId="{B5B448B6-E70C-49AD-824A-DEA48E84239B}" type="presParOf" srcId="{944BA6CF-8EB5-4711-AF52-FA82397781DC}" destId="{259D2D17-1185-472E-8CD7-88D551661273}" srcOrd="1" destOrd="0" presId="urn:microsoft.com/office/officeart/2009/layout/CirclePicture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B72799A-CD3F-42D0-86D8-499C8F36E377}">
      <dsp:nvSpPr>
        <dsp:cNvPr id="0" name=""/>
        <dsp:cNvSpPr/>
      </dsp:nvSpPr>
      <dsp:spPr>
        <a:xfrm>
          <a:off x="2573173" y="82227"/>
          <a:ext cx="1305808" cy="13058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800" kern="1200" dirty="0"/>
            <a:t>loss of tax revenue</a:t>
          </a:r>
          <a:endParaRPr lang="en-US" sz="1800" kern="1200" dirty="0"/>
        </a:p>
      </dsp:txBody>
      <dsp:txXfrm>
        <a:off x="2573173" y="82227"/>
        <a:ext cx="1305808" cy="1305808"/>
      </dsp:txXfrm>
    </dsp:sp>
    <dsp:sp modelId="{373A9861-4E6F-4BFA-BD93-0A6A3339E980}">
      <dsp:nvSpPr>
        <dsp:cNvPr id="0" name=""/>
        <dsp:cNvSpPr/>
      </dsp:nvSpPr>
      <dsp:spPr>
        <a:xfrm>
          <a:off x="269633" y="-637"/>
          <a:ext cx="3692213" cy="3692213"/>
        </a:xfrm>
        <a:prstGeom prst="circularArrow">
          <a:avLst>
            <a:gd name="adj1" fmla="val 6896"/>
            <a:gd name="adj2" fmla="val 464909"/>
            <a:gd name="adj3" fmla="val 551281"/>
            <a:gd name="adj4" fmla="val 20583810"/>
            <a:gd name="adj5" fmla="val 8046"/>
          </a:avLst>
        </a:prstGeom>
        <a:gradFill rotWithShape="0">
          <a:gsLst>
            <a:gs pos="0">
              <a:schemeClr val="accent4">
                <a:shade val="8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shade val="8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shade val="8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56385FB-7572-430D-8329-418897557D8F}">
      <dsp:nvSpPr>
        <dsp:cNvPr id="0" name=""/>
        <dsp:cNvSpPr/>
      </dsp:nvSpPr>
      <dsp:spPr>
        <a:xfrm>
          <a:off x="2573173" y="2302902"/>
          <a:ext cx="1305808" cy="13058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800" kern="1200" dirty="0"/>
            <a:t>unfairness between MNEs and other taxpayers</a:t>
          </a:r>
          <a:endParaRPr lang="en-US" sz="1800" kern="1200" dirty="0"/>
        </a:p>
      </dsp:txBody>
      <dsp:txXfrm>
        <a:off x="2573173" y="2302902"/>
        <a:ext cx="1305808" cy="1305808"/>
      </dsp:txXfrm>
    </dsp:sp>
    <dsp:sp modelId="{F89C6039-F386-4D79-BCDD-71BEBB26B5FA}">
      <dsp:nvSpPr>
        <dsp:cNvPr id="0" name=""/>
        <dsp:cNvSpPr/>
      </dsp:nvSpPr>
      <dsp:spPr>
        <a:xfrm>
          <a:off x="269633" y="-637"/>
          <a:ext cx="3692213" cy="3692213"/>
        </a:xfrm>
        <a:prstGeom prst="circularArrow">
          <a:avLst>
            <a:gd name="adj1" fmla="val 6896"/>
            <a:gd name="adj2" fmla="val 464909"/>
            <a:gd name="adj3" fmla="val 5951281"/>
            <a:gd name="adj4" fmla="val 4383810"/>
            <a:gd name="adj5" fmla="val 8046"/>
          </a:avLst>
        </a:prstGeom>
        <a:gradFill rotWithShape="0">
          <a:gsLst>
            <a:gs pos="0">
              <a:schemeClr val="accent4">
                <a:shade val="80000"/>
                <a:hueOff val="-171094"/>
                <a:satOff val="0"/>
                <a:lumOff val="1129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shade val="80000"/>
                <a:hueOff val="-171094"/>
                <a:satOff val="0"/>
                <a:lumOff val="1129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shade val="80000"/>
                <a:hueOff val="-171094"/>
                <a:satOff val="0"/>
                <a:lumOff val="1129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70442C6-310A-466F-BBFD-32DDE2B3CEFE}">
      <dsp:nvSpPr>
        <dsp:cNvPr id="0" name=""/>
        <dsp:cNvSpPr/>
      </dsp:nvSpPr>
      <dsp:spPr>
        <a:xfrm>
          <a:off x="352498" y="2302902"/>
          <a:ext cx="1305808" cy="13058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CA" sz="1800" kern="1200"/>
        </a:p>
      </dsp:txBody>
      <dsp:txXfrm>
        <a:off x="352498" y="2302902"/>
        <a:ext cx="1305808" cy="1305808"/>
      </dsp:txXfrm>
    </dsp:sp>
    <dsp:sp modelId="{3803B875-659E-4A6C-BAF3-4DCE01F4A8D6}">
      <dsp:nvSpPr>
        <dsp:cNvPr id="0" name=""/>
        <dsp:cNvSpPr/>
      </dsp:nvSpPr>
      <dsp:spPr>
        <a:xfrm>
          <a:off x="269633" y="-637"/>
          <a:ext cx="3692213" cy="3692213"/>
        </a:xfrm>
        <a:prstGeom prst="circularArrow">
          <a:avLst>
            <a:gd name="adj1" fmla="val 6896"/>
            <a:gd name="adj2" fmla="val 464909"/>
            <a:gd name="adj3" fmla="val 11351281"/>
            <a:gd name="adj4" fmla="val 9783810"/>
            <a:gd name="adj5" fmla="val 8046"/>
          </a:avLst>
        </a:prstGeom>
        <a:gradFill rotWithShape="0">
          <a:gsLst>
            <a:gs pos="0">
              <a:schemeClr val="accent4">
                <a:shade val="80000"/>
                <a:hueOff val="-342189"/>
                <a:satOff val="0"/>
                <a:lumOff val="22583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shade val="80000"/>
                <a:hueOff val="-342189"/>
                <a:satOff val="0"/>
                <a:lumOff val="22583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shade val="80000"/>
                <a:hueOff val="-342189"/>
                <a:satOff val="0"/>
                <a:lumOff val="22583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A9335B3-9B06-4746-A5C8-EC92690F1B8C}">
      <dsp:nvSpPr>
        <dsp:cNvPr id="0" name=""/>
        <dsp:cNvSpPr/>
      </dsp:nvSpPr>
      <dsp:spPr>
        <a:xfrm>
          <a:off x="352498" y="82227"/>
          <a:ext cx="1305808" cy="13058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Public confidence in tax system</a:t>
          </a:r>
        </a:p>
      </dsp:txBody>
      <dsp:txXfrm>
        <a:off x="352498" y="82227"/>
        <a:ext cx="1305808" cy="1305808"/>
      </dsp:txXfrm>
    </dsp:sp>
    <dsp:sp modelId="{8C11F39C-A1FC-41AB-BB7E-C12ED1E18C7D}">
      <dsp:nvSpPr>
        <dsp:cNvPr id="0" name=""/>
        <dsp:cNvSpPr/>
      </dsp:nvSpPr>
      <dsp:spPr>
        <a:xfrm>
          <a:off x="269633" y="-637"/>
          <a:ext cx="3692213" cy="3692213"/>
        </a:xfrm>
        <a:prstGeom prst="circularArrow">
          <a:avLst>
            <a:gd name="adj1" fmla="val 6896"/>
            <a:gd name="adj2" fmla="val 464909"/>
            <a:gd name="adj3" fmla="val 16751281"/>
            <a:gd name="adj4" fmla="val 15183810"/>
            <a:gd name="adj5" fmla="val 8046"/>
          </a:avLst>
        </a:prstGeom>
        <a:gradFill rotWithShape="0">
          <a:gsLst>
            <a:gs pos="0">
              <a:schemeClr val="accent4">
                <a:shade val="80000"/>
                <a:hueOff val="-513283"/>
                <a:satOff val="0"/>
                <a:lumOff val="33875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shade val="80000"/>
                <a:hueOff val="-513283"/>
                <a:satOff val="0"/>
                <a:lumOff val="33875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shade val="80000"/>
                <a:hueOff val="-513283"/>
                <a:satOff val="0"/>
                <a:lumOff val="33875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378A33-92DF-4174-BAA7-734BC24E5379}">
      <dsp:nvSpPr>
        <dsp:cNvPr id="0" name=""/>
        <dsp:cNvSpPr/>
      </dsp:nvSpPr>
      <dsp:spPr>
        <a:xfrm>
          <a:off x="1047188" y="575192"/>
          <a:ext cx="3833942" cy="3833942"/>
        </a:xfrm>
        <a:prstGeom prst="blockArc">
          <a:avLst>
            <a:gd name="adj1" fmla="val 10800000"/>
            <a:gd name="adj2" fmla="val 16200000"/>
            <a:gd name="adj3" fmla="val 464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4907CFB-001C-48E7-89B3-2BB8F47FF348}">
      <dsp:nvSpPr>
        <dsp:cNvPr id="0" name=""/>
        <dsp:cNvSpPr/>
      </dsp:nvSpPr>
      <dsp:spPr>
        <a:xfrm>
          <a:off x="1047188" y="575192"/>
          <a:ext cx="3833942" cy="3833942"/>
        </a:xfrm>
        <a:prstGeom prst="blockArc">
          <a:avLst>
            <a:gd name="adj1" fmla="val 5400000"/>
            <a:gd name="adj2" fmla="val 10800000"/>
            <a:gd name="adj3" fmla="val 464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9924D08-E0F4-4D80-826B-A9ACFCFF037B}">
      <dsp:nvSpPr>
        <dsp:cNvPr id="0" name=""/>
        <dsp:cNvSpPr/>
      </dsp:nvSpPr>
      <dsp:spPr>
        <a:xfrm>
          <a:off x="1047188" y="575192"/>
          <a:ext cx="3833942" cy="3833942"/>
        </a:xfrm>
        <a:prstGeom prst="blockArc">
          <a:avLst>
            <a:gd name="adj1" fmla="val 0"/>
            <a:gd name="adj2" fmla="val 5400000"/>
            <a:gd name="adj3" fmla="val 464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CE8EF3A-17C0-468B-96D5-8DE501871109}">
      <dsp:nvSpPr>
        <dsp:cNvPr id="0" name=""/>
        <dsp:cNvSpPr/>
      </dsp:nvSpPr>
      <dsp:spPr>
        <a:xfrm>
          <a:off x="1047188" y="575192"/>
          <a:ext cx="3833942" cy="3833942"/>
        </a:xfrm>
        <a:prstGeom prst="blockArc">
          <a:avLst>
            <a:gd name="adj1" fmla="val 16200000"/>
            <a:gd name="adj2" fmla="val 0"/>
            <a:gd name="adj3" fmla="val 464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C910C08-2D66-407B-8296-F798EA93E9E3}">
      <dsp:nvSpPr>
        <dsp:cNvPr id="0" name=""/>
        <dsp:cNvSpPr/>
      </dsp:nvSpPr>
      <dsp:spPr>
        <a:xfrm>
          <a:off x="2081280" y="1609284"/>
          <a:ext cx="1765759" cy="176575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Global</a:t>
          </a:r>
          <a:br>
            <a:rPr lang="en-US" sz="1700" kern="1200" dirty="0"/>
          </a:br>
          <a:r>
            <a:rPr lang="en-US" sz="1700" kern="1200" dirty="0"/>
            <a:t>(multilateral)</a:t>
          </a:r>
          <a:endParaRPr lang="en-CA" sz="1700" kern="1200" dirty="0"/>
        </a:p>
      </dsp:txBody>
      <dsp:txXfrm>
        <a:off x="2339869" y="1867873"/>
        <a:ext cx="1248581" cy="1248581"/>
      </dsp:txXfrm>
    </dsp:sp>
    <dsp:sp modelId="{DDB9B57C-2A8D-4D2F-A0C4-9C4A56C3B47D}">
      <dsp:nvSpPr>
        <dsp:cNvPr id="0" name=""/>
        <dsp:cNvSpPr/>
      </dsp:nvSpPr>
      <dsp:spPr>
        <a:xfrm>
          <a:off x="2346144" y="1674"/>
          <a:ext cx="1236031" cy="123603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Governance </a:t>
          </a:r>
          <a:endParaRPr lang="en-CA" sz="1300" kern="1200" dirty="0"/>
        </a:p>
      </dsp:txBody>
      <dsp:txXfrm>
        <a:off x="2527157" y="182687"/>
        <a:ext cx="874005" cy="874005"/>
      </dsp:txXfrm>
    </dsp:sp>
    <dsp:sp modelId="{F432CC9C-ED4A-4C79-B666-711EE4D63A81}">
      <dsp:nvSpPr>
        <dsp:cNvPr id="0" name=""/>
        <dsp:cNvSpPr/>
      </dsp:nvSpPr>
      <dsp:spPr>
        <a:xfrm>
          <a:off x="4218618" y="1874148"/>
          <a:ext cx="1236031" cy="123603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Inclusive framework</a:t>
          </a:r>
          <a:endParaRPr lang="en-CA" sz="1300" kern="1200" dirty="0"/>
        </a:p>
      </dsp:txBody>
      <dsp:txXfrm>
        <a:off x="4399631" y="2055161"/>
        <a:ext cx="874005" cy="874005"/>
      </dsp:txXfrm>
    </dsp:sp>
    <dsp:sp modelId="{73B9B8E9-0D3E-4D71-A986-A40E0BF6627C}">
      <dsp:nvSpPr>
        <dsp:cNvPr id="0" name=""/>
        <dsp:cNvSpPr/>
      </dsp:nvSpPr>
      <dsp:spPr>
        <a:xfrm>
          <a:off x="2346144" y="3746622"/>
          <a:ext cx="1236031" cy="123603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MLI</a:t>
          </a:r>
          <a:endParaRPr lang="en-CA" sz="1300" kern="1200" dirty="0"/>
        </a:p>
      </dsp:txBody>
      <dsp:txXfrm>
        <a:off x="2527157" y="3927635"/>
        <a:ext cx="874005" cy="874005"/>
      </dsp:txXfrm>
    </dsp:sp>
    <dsp:sp modelId="{9B1B5EFC-F4C3-44A9-8B4B-5823F5DBA128}">
      <dsp:nvSpPr>
        <dsp:cNvPr id="0" name=""/>
        <dsp:cNvSpPr/>
      </dsp:nvSpPr>
      <dsp:spPr>
        <a:xfrm>
          <a:off x="473670" y="1874148"/>
          <a:ext cx="1236031" cy="123603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 err="1"/>
            <a:t>CbCR</a:t>
          </a:r>
          <a:endParaRPr lang="en-CA" sz="1300" kern="1200" dirty="0"/>
        </a:p>
      </dsp:txBody>
      <dsp:txXfrm>
        <a:off x="654683" y="2055161"/>
        <a:ext cx="874005" cy="87400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E0DE82F-FCA8-4276-BA21-70F6B401EC85}">
      <dsp:nvSpPr>
        <dsp:cNvPr id="0" name=""/>
        <dsp:cNvSpPr/>
      </dsp:nvSpPr>
      <dsp:spPr>
        <a:xfrm>
          <a:off x="4915019" y="2316077"/>
          <a:ext cx="91440" cy="17852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78522"/>
              </a:lnTo>
            </a:path>
          </a:pathLst>
        </a:custGeom>
        <a:noFill/>
        <a:ln w="63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404B9AA-2FD1-41A8-901B-38A9D84C1ACA}">
      <dsp:nvSpPr>
        <dsp:cNvPr id="0" name=""/>
        <dsp:cNvSpPr/>
      </dsp:nvSpPr>
      <dsp:spPr>
        <a:xfrm>
          <a:off x="3402210" y="1570817"/>
          <a:ext cx="1558528" cy="17852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9969"/>
              </a:lnTo>
              <a:lnTo>
                <a:pt x="1558528" y="89969"/>
              </a:lnTo>
              <a:lnTo>
                <a:pt x="1558528" y="178522"/>
              </a:lnTo>
            </a:path>
          </a:pathLst>
        </a:custGeom>
        <a:noFill/>
        <a:ln w="63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0AC4D40-139E-40C2-8629-4739361A6F27}">
      <dsp:nvSpPr>
        <dsp:cNvPr id="0" name=""/>
        <dsp:cNvSpPr/>
      </dsp:nvSpPr>
      <dsp:spPr>
        <a:xfrm>
          <a:off x="1843682" y="2316077"/>
          <a:ext cx="1558528" cy="17852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9969"/>
              </a:lnTo>
              <a:lnTo>
                <a:pt x="1558528" y="89969"/>
              </a:lnTo>
              <a:lnTo>
                <a:pt x="1558528" y="178522"/>
              </a:lnTo>
            </a:path>
          </a:pathLst>
        </a:custGeom>
        <a:noFill/>
        <a:ln w="63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BF14B5-C86E-49E1-97EF-AB7086934C1A}">
      <dsp:nvSpPr>
        <dsp:cNvPr id="0" name=""/>
        <dsp:cNvSpPr/>
      </dsp:nvSpPr>
      <dsp:spPr>
        <a:xfrm>
          <a:off x="1797962" y="2316077"/>
          <a:ext cx="91440" cy="17852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78522"/>
              </a:lnTo>
            </a:path>
          </a:pathLst>
        </a:custGeom>
        <a:noFill/>
        <a:ln w="63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E74634A-8F1D-4003-8969-52B864F53EAB}">
      <dsp:nvSpPr>
        <dsp:cNvPr id="0" name=""/>
        <dsp:cNvSpPr/>
      </dsp:nvSpPr>
      <dsp:spPr>
        <a:xfrm>
          <a:off x="285154" y="2316077"/>
          <a:ext cx="1558528" cy="178522"/>
        </a:xfrm>
        <a:custGeom>
          <a:avLst/>
          <a:gdLst/>
          <a:ahLst/>
          <a:cxnLst/>
          <a:rect l="0" t="0" r="0" b="0"/>
          <a:pathLst>
            <a:path>
              <a:moveTo>
                <a:pt x="1558528" y="0"/>
              </a:moveTo>
              <a:lnTo>
                <a:pt x="1558528" y="89969"/>
              </a:lnTo>
              <a:lnTo>
                <a:pt x="0" y="89969"/>
              </a:lnTo>
              <a:lnTo>
                <a:pt x="0" y="178522"/>
              </a:lnTo>
            </a:path>
          </a:pathLst>
        </a:custGeom>
        <a:noFill/>
        <a:ln w="63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3F7B4F7-21D5-4B37-85C0-4F4578F09FEB}">
      <dsp:nvSpPr>
        <dsp:cNvPr id="0" name=""/>
        <dsp:cNvSpPr/>
      </dsp:nvSpPr>
      <dsp:spPr>
        <a:xfrm>
          <a:off x="1843682" y="1570817"/>
          <a:ext cx="1558528" cy="178522"/>
        </a:xfrm>
        <a:custGeom>
          <a:avLst/>
          <a:gdLst/>
          <a:ahLst/>
          <a:cxnLst/>
          <a:rect l="0" t="0" r="0" b="0"/>
          <a:pathLst>
            <a:path>
              <a:moveTo>
                <a:pt x="1558528" y="0"/>
              </a:moveTo>
              <a:lnTo>
                <a:pt x="1558528" y="89969"/>
              </a:lnTo>
              <a:lnTo>
                <a:pt x="0" y="89969"/>
              </a:lnTo>
              <a:lnTo>
                <a:pt x="0" y="178522"/>
              </a:lnTo>
            </a:path>
          </a:pathLst>
        </a:custGeom>
        <a:noFill/>
        <a:ln w="63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9121B9-A7A0-4484-8635-4D4C063C3E2F}">
      <dsp:nvSpPr>
        <dsp:cNvPr id="0" name=""/>
        <dsp:cNvSpPr/>
      </dsp:nvSpPr>
      <dsp:spPr>
        <a:xfrm>
          <a:off x="3118842" y="1004079"/>
          <a:ext cx="566737" cy="566737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B616DF1-84B0-42F0-BA33-90D8D63D9CCB}">
      <dsp:nvSpPr>
        <dsp:cNvPr id="0" name=""/>
        <dsp:cNvSpPr/>
      </dsp:nvSpPr>
      <dsp:spPr>
        <a:xfrm>
          <a:off x="3685579" y="1002663"/>
          <a:ext cx="850106" cy="5667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Global profit</a:t>
          </a:r>
          <a:endParaRPr lang="en-CA" sz="1300" kern="1200" dirty="0"/>
        </a:p>
      </dsp:txBody>
      <dsp:txXfrm>
        <a:off x="3685579" y="1002663"/>
        <a:ext cx="850106" cy="566737"/>
      </dsp:txXfrm>
    </dsp:sp>
    <dsp:sp modelId="{FC45E009-B976-4F25-A282-4760421C090E}">
      <dsp:nvSpPr>
        <dsp:cNvPr id="0" name=""/>
        <dsp:cNvSpPr/>
      </dsp:nvSpPr>
      <dsp:spPr>
        <a:xfrm>
          <a:off x="1560314" y="1749339"/>
          <a:ext cx="566737" cy="566737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B0DE619-754F-48AD-8E58-1DC9F7F3BDEE}">
      <dsp:nvSpPr>
        <dsp:cNvPr id="0" name=""/>
        <dsp:cNvSpPr/>
      </dsp:nvSpPr>
      <dsp:spPr>
        <a:xfrm>
          <a:off x="2127051" y="1747922"/>
          <a:ext cx="850106" cy="5667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Residual</a:t>
          </a:r>
        </a:p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profit</a:t>
          </a:r>
          <a:endParaRPr lang="en-CA" sz="1300" kern="1200" dirty="0"/>
        </a:p>
      </dsp:txBody>
      <dsp:txXfrm>
        <a:off x="2127051" y="1747922"/>
        <a:ext cx="850106" cy="566737"/>
      </dsp:txXfrm>
    </dsp:sp>
    <dsp:sp modelId="{BB654F02-4FFA-47BD-9351-190E1D02AAFF}">
      <dsp:nvSpPr>
        <dsp:cNvPr id="0" name=""/>
        <dsp:cNvSpPr/>
      </dsp:nvSpPr>
      <dsp:spPr>
        <a:xfrm>
          <a:off x="1785" y="2494599"/>
          <a:ext cx="566737" cy="566737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3294833-ED4F-4D4C-BD03-47CBD225B662}">
      <dsp:nvSpPr>
        <dsp:cNvPr id="0" name=""/>
        <dsp:cNvSpPr/>
      </dsp:nvSpPr>
      <dsp:spPr>
        <a:xfrm>
          <a:off x="568523" y="2493182"/>
          <a:ext cx="850106" cy="5667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assets</a:t>
          </a:r>
          <a:endParaRPr lang="en-CA" sz="1300" kern="1200" dirty="0"/>
        </a:p>
      </dsp:txBody>
      <dsp:txXfrm>
        <a:off x="568523" y="2493182"/>
        <a:ext cx="850106" cy="566737"/>
      </dsp:txXfrm>
    </dsp:sp>
    <dsp:sp modelId="{0C04B11C-408C-43AA-B233-1BC703198351}">
      <dsp:nvSpPr>
        <dsp:cNvPr id="0" name=""/>
        <dsp:cNvSpPr/>
      </dsp:nvSpPr>
      <dsp:spPr>
        <a:xfrm>
          <a:off x="1560314" y="2494599"/>
          <a:ext cx="566737" cy="566737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D7EE68F-DBEF-4CEE-AC3A-CE480CBB6FB2}">
      <dsp:nvSpPr>
        <dsp:cNvPr id="0" name=""/>
        <dsp:cNvSpPr/>
      </dsp:nvSpPr>
      <dsp:spPr>
        <a:xfrm>
          <a:off x="2127051" y="2493182"/>
          <a:ext cx="850106" cy="5667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workforce</a:t>
          </a:r>
          <a:endParaRPr lang="en-CA" sz="1300" kern="1200" dirty="0"/>
        </a:p>
      </dsp:txBody>
      <dsp:txXfrm>
        <a:off x="2127051" y="2493182"/>
        <a:ext cx="850106" cy="566737"/>
      </dsp:txXfrm>
    </dsp:sp>
    <dsp:sp modelId="{3290D347-03CB-48F2-9C8A-E48375F27D06}">
      <dsp:nvSpPr>
        <dsp:cNvPr id="0" name=""/>
        <dsp:cNvSpPr/>
      </dsp:nvSpPr>
      <dsp:spPr>
        <a:xfrm>
          <a:off x="3118842" y="2494599"/>
          <a:ext cx="566737" cy="566737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92E7B42-EF88-4263-B173-0BEF2B0AE0D8}">
      <dsp:nvSpPr>
        <dsp:cNvPr id="0" name=""/>
        <dsp:cNvSpPr/>
      </dsp:nvSpPr>
      <dsp:spPr>
        <a:xfrm>
          <a:off x="3685579" y="2493182"/>
          <a:ext cx="850106" cy="5667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300" kern="1200" dirty="0"/>
            <a:t>Sales</a:t>
          </a:r>
        </a:p>
      </dsp:txBody>
      <dsp:txXfrm>
        <a:off x="3685579" y="2493182"/>
        <a:ext cx="850106" cy="566737"/>
      </dsp:txXfrm>
    </dsp:sp>
    <dsp:sp modelId="{301ED508-CF7F-44A5-ABC1-6B163D1BED58}">
      <dsp:nvSpPr>
        <dsp:cNvPr id="0" name=""/>
        <dsp:cNvSpPr/>
      </dsp:nvSpPr>
      <dsp:spPr>
        <a:xfrm>
          <a:off x="4677370" y="1749339"/>
          <a:ext cx="566737" cy="566737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FFE656F-0586-436C-BBBE-4E85BD32E6A5}">
      <dsp:nvSpPr>
        <dsp:cNvPr id="0" name=""/>
        <dsp:cNvSpPr/>
      </dsp:nvSpPr>
      <dsp:spPr>
        <a:xfrm>
          <a:off x="5244107" y="1747922"/>
          <a:ext cx="850106" cy="5667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Routine profit  </a:t>
          </a:r>
          <a:endParaRPr lang="en-CA" sz="1300" kern="1200" dirty="0"/>
        </a:p>
      </dsp:txBody>
      <dsp:txXfrm>
        <a:off x="5244107" y="1747922"/>
        <a:ext cx="850106" cy="566737"/>
      </dsp:txXfrm>
    </dsp:sp>
    <dsp:sp modelId="{9F2226DD-7CD9-43CF-86C5-0C3EBDC308D3}">
      <dsp:nvSpPr>
        <dsp:cNvPr id="0" name=""/>
        <dsp:cNvSpPr/>
      </dsp:nvSpPr>
      <dsp:spPr>
        <a:xfrm>
          <a:off x="4677370" y="2494599"/>
          <a:ext cx="566737" cy="566737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F3FAD4A-63B1-4C0B-917E-B6A42A64CC83}">
      <dsp:nvSpPr>
        <dsp:cNvPr id="0" name=""/>
        <dsp:cNvSpPr/>
      </dsp:nvSpPr>
      <dsp:spPr>
        <a:xfrm>
          <a:off x="5244107" y="2493182"/>
          <a:ext cx="850106" cy="5667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Existing rules</a:t>
          </a:r>
          <a:endParaRPr lang="en-CA" sz="1300" kern="1200" dirty="0"/>
        </a:p>
      </dsp:txBody>
      <dsp:txXfrm>
        <a:off x="5244107" y="2493182"/>
        <a:ext cx="850106" cy="56673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9/layout/CirclePictureHierarchy">
  <dgm:title val=""/>
  <dgm:desc val=""/>
  <dgm:catLst>
    <dgm:cat type="hierarchy" pri="1750"/>
    <dgm:cat type="picture" pri="23000"/>
    <dgm:cat type="pictureconvert" pri="2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5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h" for="ch" forName="image" refType="h" fact="0.8"/>
              <dgm:constr type="w" for="ch" forName="image" refType="h" refFor="ch" refForName="image"/>
              <dgm:constr type="t" for="ch" forName="image" refType="h" fact="0.1"/>
              <dgm:constr type="l" for="ch" forName="image"/>
              <dgm:constr type="w" for="ch" forName="text" refType="w" fact="0.6"/>
              <dgm:constr type="h" for="ch" forName="text" refType="h" fact="0.8"/>
              <dgm:constr type="t" for="ch" forName="text" refType="w" fact="0.04"/>
              <dgm:constr type="l" for="ch" forName="text" refType="w" fact="0.4"/>
            </dgm:constrLst>
            <dgm:ruleLst/>
            <dgm:layoutNode name="image" styleLbl="node0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  <dgm:layoutNode name="text" styleLbl="revTx">
              <dgm:varLst>
                <dgm:chPref val="3"/>
              </dgm:varLst>
              <dgm:alg type="tx">
                <dgm:param type="parTxLTRAlign" val="l"/>
                <dgm:param type="parTxRTLAlign" val="r"/>
              </dgm:alg>
              <dgm:shape xmlns:r="http://schemas.openxmlformats.org/officeDocument/2006/relationships" type="rect" r:blip="">
                <dgm:adjLst/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image"/>
                    <dgm:param type="dstNode" val="image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h" for="ch" forName="image2" refType="h" fact="0.8"/>
                      <dgm:constr type="w" for="ch" forName="image2" refType="h" refFor="ch" refForName="image2"/>
                      <dgm:constr type="t" for="ch" forName="image2" refType="h" fact="0.1"/>
                      <dgm:constr type="l" for="ch" forName="image2"/>
                      <dgm:constr type="w" for="ch" forName="text2" refType="w" fact="0.6"/>
                      <dgm:constr type="h" for="ch" forName="text2" refType="h" fact="0.8"/>
                      <dgm:constr type="t" for="ch" forName="text2" refType="w" fact="0.04"/>
                      <dgm:constr type="l" for="ch" forName="text2" refType="w" fact="0.4"/>
                    </dgm:constrLst>
                    <dgm:ruleLst/>
                    <dgm:layoutNode name="image2">
                      <dgm:alg type="sp"/>
                      <dgm:shape xmlns:r="http://schemas.openxmlformats.org/officeDocument/2006/relationships" type="ellipse" r:blip="" blipPhldr="1">
                        <dgm:adjLst/>
                      </dgm:shape>
                      <dgm:presOf/>
                      <dgm:constrLst/>
                      <dgm:ruleLst/>
                    </dgm:layoutNode>
                    <dgm:layoutNode name="text2" styleLbl="revTx">
                      <dgm:varLst>
                        <dgm:chPref val="3"/>
                      </dgm:varLst>
                      <dgm:alg type="tx">
                        <dgm:param type="parTxLTRAlign" val="l"/>
                        <dgm:param type="parTxRTLAlign" val="r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image2"/>
                            <dgm:param type="dstNode" val="image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h" for="ch" forName="image3" refType="h" fact="0.8"/>
                              <dgm:constr type="w" for="ch" forName="image3" refType="h" refFor="ch" refForName="image3"/>
                              <dgm:constr type="t" for="ch" forName="image3" refType="h" fact="0.1"/>
                              <dgm:constr type="l" for="ch" forName="image3"/>
                              <dgm:constr type="w" for="ch" forName="text3" refType="w" fact="0.6"/>
                              <dgm:constr type="h" for="ch" forName="text3" refType="h" fact="0.8"/>
                              <dgm:constr type="t" for="ch" forName="text3" refType="w" fact="0.04"/>
                              <dgm:constr type="l" for="ch" forName="text3" refType="w" fact="0.4"/>
                            </dgm:constrLst>
                            <dgm:ruleLst/>
                            <dgm:layoutNode name="image3">
                              <dgm:alg type="sp"/>
                              <dgm:shape xmlns:r="http://schemas.openxmlformats.org/officeDocument/2006/relationships" type="ellipse" r:blip="" blipPhldr="1">
                                <dgm:adjLst/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revTx">
                              <dgm:varLst>
                                <dgm:chPref val="3"/>
                              </dgm:varLst>
                              <dgm:alg type="tx">
                                <dgm:param type="parTxLTRAlign" val="l"/>
                                <dgm:param type="parTxRTLAlign" val="r"/>
                              </dgm:alg>
                              <dgm:shape xmlns:r="http://schemas.openxmlformats.org/officeDocument/2006/relationships" type="rect" r:blip="">
                                <dgm:adjLst/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image3"/>
                                        <dgm:param type="dstNode" val="image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image4"/>
                                        <dgm:param type="dstNode" val="image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h" for="ch" forName="image4" refType="h" fact="0.8"/>
                                      <dgm:constr type="w" for="ch" forName="image4" refType="h" refFor="ch" refForName="image4"/>
                                      <dgm:constr type="t" for="ch" forName="image4" refType="h" fact="0.1"/>
                                      <dgm:constr type="l" for="ch" forName="image4"/>
                                      <dgm:constr type="w" for="ch" forName="text4" refType="w" fact="0.6"/>
                                      <dgm:constr type="h" for="ch" forName="text4" refType="h" fact="0.8"/>
                                      <dgm:constr type="t" for="ch" forName="text4" refType="w" fact="0.04"/>
                                      <dgm:constr type="l" for="ch" forName="text4" refType="w" fact="0.4"/>
                                    </dgm:constrLst>
                                    <dgm:ruleLst/>
                                    <dgm:layoutNode name="image4">
                                      <dgm:alg type="sp"/>
                                      <dgm:shape xmlns:r="http://schemas.openxmlformats.org/officeDocument/2006/relationships" type="ellipse" r:blip="" blipPhldr="1">
                                        <dgm:adjLst/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revTx">
                                      <dgm:varLst>
                                        <dgm:chPref val="3"/>
                                      </dgm:varLst>
                                      <dgm:alg type="tx">
                                        <dgm:param type="parTxLTRAlign" val="l"/>
                                        <dgm:param type="parTxRTLAlign" val="r"/>
                                      </dgm:alg>
                                      <dgm:shape xmlns:r="http://schemas.openxmlformats.org/officeDocument/2006/relationships" type="rect" r:blip="">
                                        <dgm:adjLst/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CA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CA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CA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B9FB211-F5FF-49F5-8830-9BA6B6D3AAA0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749030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36BA29-6FC3-4B76-B46F-AA1394428A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907BF56-BBCA-4758-8863-27BB29CEAE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F1B96B-BCBC-4295-9FBE-5B9FEE27B0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DA7997-832A-4521-9148-3C8DB8CDA6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810B4F-4873-4532-AB9D-F5A37927C3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B636B-3929-41A3-B4BB-4F1AF0524145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911685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6DAA98-04CB-4720-85FE-9D7F4F6382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2CD1E9A-D67A-4305-99C7-F6F6ACF489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2B5386-34C1-4D8F-B624-04A3619A81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1C2A62-3A27-4800-9B02-B13469DD18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90BEF0-658C-4C8A-9C14-91D45F9F4C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7477C-6FCE-4491-A4FA-7120400F59B9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88714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EFB2FFF-2412-4C30-A6DA-527C82405F6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7ABFDA2-142C-46C4-97AA-D758034251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9E8D7D-9F44-4B93-BC82-162E76C4AA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F3E4B4-DE91-42A5-BD32-9946ACD99E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90EF4E-8065-48EB-8773-CC6D8654FF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83890-8C97-4EFC-979D-7F7814955952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58178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77192F-B037-41B2-8E6E-7DF7ADA01C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87A236-9256-440C-AAFD-80562D50C3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9CA822-F8E7-4638-AC0F-5A9003B3F2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A0E9CA-814E-4BA0-835A-115122A656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1E509A-084B-4BD2-A3F4-8952651B45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479CF-A37E-4825-A90B-E7CE8E3644CA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847086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961961-6318-4472-A3B5-7111E0123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0B154F-2B35-42DA-81BA-9FAA20EE6B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68CC2C-0FB7-4197-A742-1422B802F1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80DA75-BE11-4D1D-B1BF-FBA762ADE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32A0F2-7E97-4EF3-9B7A-D080DA0ADD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B3EDC-E557-4F91-93FA-93F5E70D1C49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413898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E19322-2EF0-404F-8E05-85D9127CE0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3BFF81-2916-47B0-935D-4D8D8F7D0E5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BF00414-E9BE-4109-98A0-015E4738EA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F2B7FA-B11B-49E7-930A-BE6A5964BF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C9B35E-E86E-4A30-9F61-2AE54DC0A4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F32E381-EF23-455C-BC1A-6BC908F5E0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EF29E-76DC-4408-8E0E-7096DEBE5C0A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65589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D3A799-554E-4C5B-BE83-8ADE69B35B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7B9D0B-19C8-466F-BB42-814777E370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CCB6ADB-6F0B-4ADA-8861-BD75DC19CF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114E830-D3F4-4448-A999-136BB0C0DBB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CA6C558-4565-4674-80F3-9F7D12BCFCE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58F481D-FC10-4405-85D0-3742F99B40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E5950D7-180A-46D8-B983-78976DA815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E682418-47A2-48C9-A395-5EE34381D5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2219C-0D66-4BBC-9960-DC47B8709DB2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008409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EA7C57-8EFB-436B-9105-EB6E0577D5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471A15A-C503-423C-9C91-7B983FF39F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FF02062-E9ED-4E7A-A6B3-97E9383D73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9E0AAFC-5A4B-4696-B04C-BCA25881A2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3FCCE-08B8-45B3-9729-34B49F9AC775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265178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212AF67-EA49-4B71-B430-ADC1206B7C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15E0A9D-477F-45D6-BA73-359031893F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B35A881-9C41-48E5-9DAC-E38C7C1708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67408-1866-412C-B1C6-982B57A1D011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02592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B94E79-E56F-4A5A-8B38-EC6C8302D2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17A4C1-38DE-4C95-A691-1CBF950779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96F99CD-DFE8-46E6-AA0C-7E94087F70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8B084D1-1067-4D89-83EC-66F261F774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5A98B69-76E6-45BE-97C6-A60AB53208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44785A-C70E-404B-8274-9BD0D3A261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A9908-0E03-487B-8764-3145A65BDD8B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80707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B6463C-1D40-40E0-B929-F57F5997E1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3AEC1D5-AA40-4C25-AF4D-A36AFF16565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2E0904F-A756-4156-8C8D-68183B992A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95A2AF-9730-4C5F-A30F-36CF3A1032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17EF9C-FB65-4814-97F9-2357A5E80A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3DD82D2-5321-44AA-97D5-505982861F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B6EF6-2168-4500-B60B-9E8C082DD4A7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74729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4763F72-A310-4876-BCF3-401E9CD8DB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59BD282-D387-4D29-9FAF-0D3F5E3E17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77DD54-0527-4881-9BE3-E6CC87ED1E8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3EC86A-D1BF-489F-B4E8-B5282193AA1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F51632-2F44-489B-BCE8-65115E3799E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CD4872-4E0C-4664-A587-BEE2BD95D72B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550062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mronline.org/2018/08/18/imperialism-in-the-21st-century/" TargetMode="Externa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flickr.com/photos/timothymorgan/4420821913/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flickr.com/photos/timothymorgan/4420821913/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theassailedteacher.com/2013/02/08/stupid-questions-on-the-january-2013-global-history-regents-part-i/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theassailedteacher.com/2013/02/08/stupid-questions-on-the-january-2013-global-history-regents-part-i/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f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ommons.wikimedia.org/wiki/File:Seine_(PSF).png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en.wikiversity.org/wiki/Motivation_and_emotion/Book/2016/Villain_motivations" TargetMode="External"/><Relationship Id="rId3" Type="http://schemas.openxmlformats.org/officeDocument/2006/relationships/diagramLayout" Target="../diagrams/layout1.xml"/><Relationship Id="rId7" Type="http://schemas.openxmlformats.org/officeDocument/2006/relationships/image" Target="../media/image7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theassailedteacher.com/2013/02/08/stupid-questions-on-the-january-2013-global-history-regents-part-i/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3962611-DFD5-4092-AAFD-559E3DFCE2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6616" y="0"/>
            <a:ext cx="8182719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2270F1FA-0425-408F-9861-80BF5AFB27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F0EC571-DB5A-4C60-AF2C-CA10CB521D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84026" y="2043663"/>
            <a:ext cx="4578895" cy="2031055"/>
          </a:xfrm>
        </p:spPr>
        <p:txBody>
          <a:bodyPr>
            <a:normAutofit/>
          </a:bodyPr>
          <a:lstStyle/>
          <a:p>
            <a:r>
              <a:rPr lang="en-CA" sz="3500" b="1" dirty="0">
                <a:solidFill>
                  <a:srgbClr val="FFFFFF"/>
                </a:solidFill>
              </a:rPr>
              <a:t>BEPS and the Emerging Global Approach to Taxing Multinational Enterprises</a:t>
            </a:r>
            <a:endParaRPr lang="en-CA" sz="3500" dirty="0">
              <a:solidFill>
                <a:srgbClr val="FFFFFF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ED18660-2262-4E85-A8A4-7ABDA3D9999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84026" y="4074718"/>
            <a:ext cx="4578895" cy="682079"/>
          </a:xfrm>
        </p:spPr>
        <p:txBody>
          <a:bodyPr>
            <a:noAutofit/>
          </a:bodyPr>
          <a:lstStyle/>
          <a:p>
            <a:endParaRPr lang="en-CA" sz="2400" dirty="0">
              <a:solidFill>
                <a:srgbClr val="FFFFFF"/>
              </a:solidFill>
            </a:endParaRPr>
          </a:p>
          <a:p>
            <a:r>
              <a:rPr lang="en-CA" sz="2400" dirty="0">
                <a:solidFill>
                  <a:srgbClr val="FFFFFF"/>
                </a:solidFill>
              </a:rPr>
              <a:t>Jinyan Li  </a:t>
            </a:r>
          </a:p>
          <a:p>
            <a:r>
              <a:rPr lang="en-CA" sz="2400" dirty="0">
                <a:solidFill>
                  <a:srgbClr val="FFFFFF"/>
                </a:solidFill>
              </a:rPr>
              <a:t>Jin Bao </a:t>
            </a:r>
          </a:p>
          <a:p>
            <a:r>
              <a:rPr lang="en-CA" sz="2400" dirty="0">
                <a:solidFill>
                  <a:srgbClr val="FFFFFF"/>
                </a:solidFill>
              </a:rPr>
              <a:t>Christina Li</a:t>
            </a:r>
          </a:p>
        </p:txBody>
      </p:sp>
    </p:spTree>
    <p:extLst>
      <p:ext uri="{BB962C8B-B14F-4D97-AF65-F5344CB8AC3E}">
        <p14:creationId xmlns:p14="http://schemas.microsoft.com/office/powerpoint/2010/main" val="34530766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14">
            <a:extLst>
              <a:ext uri="{FF2B5EF4-FFF2-40B4-BE49-F238E27FC236}">
                <a16:creationId xmlns:a16="http://schemas.microsoft.com/office/drawing/2014/main" id="{81AEB8A9-B768-4E30-BA55-D919E66873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7500" y="-2"/>
            <a:ext cx="3052451" cy="685800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2600" y="640080"/>
            <a:ext cx="2322320" cy="5613236"/>
          </a:xfrm>
        </p:spPr>
        <p:txBody>
          <a:bodyPr anchor="ctr">
            <a:normAutofit/>
          </a:bodyPr>
          <a:lstStyle/>
          <a:p>
            <a:r>
              <a:rPr lang="en-US" b="1" dirty="0">
                <a:solidFill>
                  <a:srgbClr val="FFFFFF"/>
                </a:solidFill>
              </a:rPr>
              <a:t>Value Creation Principle as a Guiding Principle for the 21</a:t>
            </a:r>
            <a:r>
              <a:rPr lang="en-US" b="1" baseline="30000" dirty="0">
                <a:solidFill>
                  <a:srgbClr val="FFFFFF"/>
                </a:solidFill>
              </a:rPr>
              <a:t>st</a:t>
            </a:r>
            <a:r>
              <a:rPr lang="en-US" b="1" dirty="0">
                <a:solidFill>
                  <a:srgbClr val="FFFFFF"/>
                </a:solidFill>
              </a:rPr>
              <a:t> Century?  </a:t>
            </a:r>
            <a:br>
              <a:rPr lang="en-US" b="1" dirty="0">
                <a:solidFill>
                  <a:srgbClr val="FFFFFF"/>
                </a:solidFill>
              </a:rPr>
            </a:b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24863" y="640082"/>
            <a:ext cx="5136536" cy="2484884"/>
          </a:xfrm>
        </p:spPr>
        <p:txBody>
          <a:bodyPr anchor="ctr">
            <a:normAutofit/>
          </a:bodyPr>
          <a:lstStyle/>
          <a:p>
            <a:pPr>
              <a:buFont typeface="Arial" charset="0"/>
              <a:buChar char="•"/>
            </a:pPr>
            <a:r>
              <a:rPr lang="en-US" sz="2000" b="1" dirty="0"/>
              <a:t>Possibly “yes”</a:t>
            </a:r>
          </a:p>
          <a:p>
            <a:pPr lvl="1">
              <a:buFont typeface="Wingdings" charset="2"/>
              <a:buChar char="Ø"/>
            </a:pPr>
            <a:r>
              <a:rPr lang="en-US" sz="2000" dirty="0"/>
              <a:t> “ambiguity maybe its strength” in a globalizing world</a:t>
            </a:r>
          </a:p>
          <a:p>
            <a:pPr lvl="1">
              <a:buFont typeface="Arial" charset="0"/>
              <a:buChar char="•"/>
            </a:pPr>
            <a:endParaRPr lang="en-US" sz="2000" dirty="0"/>
          </a:p>
          <a:p>
            <a:pPr>
              <a:buFont typeface="Arial" charset="0"/>
              <a:buChar char="•"/>
            </a:pPr>
            <a:r>
              <a:rPr lang="en-US" sz="2000" dirty="0"/>
              <a:t>Proposing a global profit split approach to taxing MNEs’ profit  </a:t>
            </a:r>
          </a:p>
        </p:txBody>
      </p:sp>
      <p:pic>
        <p:nvPicPr>
          <p:cNvPr id="9" name="Picture 8" descr="A close up of a map&#10;&#10;Description automatically generated">
            <a:extLst>
              <a:ext uri="{FF2B5EF4-FFF2-40B4-BE49-F238E27FC236}">
                <a16:creationId xmlns:a16="http://schemas.microsoft.com/office/drawing/2014/main" id="{DC0B5B0A-F284-430C-8592-B48CDA75A3C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3387382" y="3212977"/>
            <a:ext cx="5455335" cy="3508500"/>
          </a:xfrm>
          <a:prstGeom prst="rect">
            <a:avLst/>
          </a:prstGeom>
        </p:spPr>
      </p:pic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5524E6EA-6992-43F2-8595-14BEB0B4BB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0E97E9F5-2501-4873-B36D-6D31658FFF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479CF-A37E-4825-A90B-E7CE8E3644CA}" type="slidenum">
              <a:rPr lang="en-CA" smtClean="0"/>
              <a:pPr/>
              <a:t>10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051353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pPr algn="ctr"/>
            <a:r>
              <a:rPr lang="en-US" b="1" dirty="0"/>
              <a:t>Global Profit Split approach</a:t>
            </a:r>
            <a:br>
              <a:rPr lang="en-US" b="1" dirty="0"/>
            </a:br>
            <a:r>
              <a:rPr lang="en-US" b="1" dirty="0"/>
              <a:t>for the 21</a:t>
            </a:r>
            <a:r>
              <a:rPr lang="en-US" b="1" baseline="30000" dirty="0"/>
              <a:t>st</a:t>
            </a:r>
            <a:r>
              <a:rPr lang="en-US" b="1" dirty="0"/>
              <a:t> Century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“Global profit” of a MNE </a:t>
            </a:r>
          </a:p>
          <a:p>
            <a:r>
              <a:rPr lang="en-US" b="1" dirty="0"/>
              <a:t>Allocate it to countries where value is created: </a:t>
            </a:r>
          </a:p>
          <a:p>
            <a:pPr marL="685800" lvl="1" indent="-342900">
              <a:buAutoNum type="alphaLcParenR"/>
            </a:pPr>
            <a:r>
              <a:rPr lang="en-US" dirty="0"/>
              <a:t>Routine profit </a:t>
            </a:r>
          </a:p>
          <a:p>
            <a:pPr marL="685800" lvl="1" indent="-342900">
              <a:buAutoNum type="alphaLcParenR"/>
            </a:pPr>
            <a:r>
              <a:rPr lang="en-US" dirty="0"/>
              <a:t>Residual profit based on a formulary (assets, payroll and sales)</a:t>
            </a:r>
          </a:p>
          <a:p>
            <a:pPr marL="0" indent="0">
              <a:buNone/>
            </a:pPr>
            <a:endParaRPr lang="en-US" dirty="0"/>
          </a:p>
          <a:p>
            <a:endParaRPr lang="en-US" b="1" dirty="0"/>
          </a:p>
        </p:txBody>
      </p:sp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BE347879-7C1B-449C-9835-FE9A9EE7061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84641295"/>
              </p:ext>
            </p:extLst>
          </p:nvPr>
        </p:nvGraphicFramePr>
        <p:xfrm>
          <a:off x="1835696" y="2428874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3898CFF-17C6-404B-9240-20BCF2C235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DF2DFFB-E2EC-496E-AE36-B1DD187ACE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479CF-A37E-4825-A90B-E7CE8E3644CA}" type="slidenum">
              <a:rPr lang="en-CA" smtClean="0"/>
              <a:pPr/>
              <a:t>11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47838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F56F5174-31D9-4DBB-AAB7-A1FD7BDB13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66129"/>
            <a:ext cx="4851603" cy="5925741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AE113210-7872-481A-ADE6-3A05CCAF5E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3200"/>
          <a:stretch/>
        </p:blipFill>
        <p:spPr>
          <a:xfrm>
            <a:off x="0" y="466129"/>
            <a:ext cx="9144000" cy="592574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50318" y="227374"/>
            <a:ext cx="3733482" cy="1090538"/>
          </a:xfrm>
        </p:spPr>
        <p:txBody>
          <a:bodyPr>
            <a:normAutofit/>
          </a:bodyPr>
          <a:lstStyle/>
          <a:p>
            <a:r>
              <a:rPr lang="en-US" sz="2300" b="1" dirty="0">
                <a:solidFill>
                  <a:srgbClr val="000000"/>
                </a:solidFill>
              </a:rPr>
              <a:t>Alternative Proposals for Reforming International Taxation of MNEs</a:t>
            </a:r>
          </a:p>
        </p:txBody>
      </p:sp>
      <p:sp>
        <p:nvSpPr>
          <p:cNvPr id="16" name="Freeform 62">
            <a:extLst>
              <a:ext uri="{FF2B5EF4-FFF2-40B4-BE49-F238E27FC236}">
                <a16:creationId xmlns:a16="http://schemas.microsoft.com/office/drawing/2014/main" id="{F9A95BEE-6BB1-4A28-A8E6-A34B2E42EF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186286"/>
            <a:ext cx="4320692" cy="4666770"/>
          </a:xfrm>
          <a:custGeom>
            <a:avLst/>
            <a:gdLst>
              <a:gd name="connsiteX0" fmla="*/ 2299956 w 5000438"/>
              <a:gd name="connsiteY0" fmla="*/ 0 h 5400962"/>
              <a:gd name="connsiteX1" fmla="*/ 5000438 w 5000438"/>
              <a:gd name="connsiteY1" fmla="*/ 2700481 h 5400962"/>
              <a:gd name="connsiteX2" fmla="*/ 2299956 w 5000438"/>
              <a:gd name="connsiteY2" fmla="*/ 5400962 h 5400962"/>
              <a:gd name="connsiteX3" fmla="*/ 60675 w 5000438"/>
              <a:gd name="connsiteY3" fmla="*/ 4210346 h 5400962"/>
              <a:gd name="connsiteX4" fmla="*/ 0 w 5000438"/>
              <a:gd name="connsiteY4" fmla="*/ 4110472 h 5400962"/>
              <a:gd name="connsiteX5" fmla="*/ 0 w 5000438"/>
              <a:gd name="connsiteY5" fmla="*/ 1290491 h 5400962"/>
              <a:gd name="connsiteX6" fmla="*/ 60675 w 5000438"/>
              <a:gd name="connsiteY6" fmla="*/ 1190617 h 5400962"/>
              <a:gd name="connsiteX7" fmla="*/ 2299956 w 5000438"/>
              <a:gd name="connsiteY7" fmla="*/ 0 h 5400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00438" h="5400962">
                <a:moveTo>
                  <a:pt x="2299956" y="0"/>
                </a:moveTo>
                <a:cubicBezTo>
                  <a:pt x="3791390" y="0"/>
                  <a:pt x="5000438" y="1209047"/>
                  <a:pt x="5000438" y="2700481"/>
                </a:cubicBezTo>
                <a:cubicBezTo>
                  <a:pt x="5000438" y="4191915"/>
                  <a:pt x="3791390" y="5400962"/>
                  <a:pt x="2299956" y="5400962"/>
                </a:cubicBezTo>
                <a:cubicBezTo>
                  <a:pt x="1367810" y="5400962"/>
                  <a:pt x="545971" y="4928678"/>
                  <a:pt x="60675" y="4210346"/>
                </a:cubicBezTo>
                <a:lnTo>
                  <a:pt x="0" y="4110472"/>
                </a:lnTo>
                <a:lnTo>
                  <a:pt x="0" y="1290491"/>
                </a:lnTo>
                <a:lnTo>
                  <a:pt x="60675" y="1190617"/>
                </a:lnTo>
                <a:cubicBezTo>
                  <a:pt x="545971" y="472284"/>
                  <a:pt x="1367810" y="0"/>
                  <a:pt x="2299956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pic>
        <p:nvPicPr>
          <p:cNvPr id="7" name="Picture 6" descr="A close up of a device&#10;&#10;Description automatically generated">
            <a:extLst>
              <a:ext uri="{FF2B5EF4-FFF2-40B4-BE49-F238E27FC236}">
                <a16:creationId xmlns:a16="http://schemas.microsoft.com/office/drawing/2014/main" id="{ECC6E460-5FC5-4F92-8F05-18DA5CF4B8D7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rcRect l="1920" r="2534" b="-4"/>
          <a:stretch/>
        </p:blipFill>
        <p:spPr>
          <a:xfrm>
            <a:off x="20" y="1351210"/>
            <a:ext cx="4180350" cy="4375387"/>
          </a:xfrm>
          <a:custGeom>
            <a:avLst/>
            <a:gdLst>
              <a:gd name="connsiteX0" fmla="*/ 2306172 w 4838041"/>
              <a:gd name="connsiteY0" fmla="*/ 0 h 5063738"/>
              <a:gd name="connsiteX1" fmla="*/ 4838041 w 4838041"/>
              <a:gd name="connsiteY1" fmla="*/ 2531869 h 5063738"/>
              <a:gd name="connsiteX2" fmla="*/ 2306172 w 4838041"/>
              <a:gd name="connsiteY2" fmla="*/ 5063738 h 5063738"/>
              <a:gd name="connsiteX3" fmla="*/ 79886 w 4838041"/>
              <a:gd name="connsiteY3" fmla="*/ 3738709 h 5063738"/>
              <a:gd name="connsiteX4" fmla="*/ 0 w 4838041"/>
              <a:gd name="connsiteY4" fmla="*/ 3572876 h 5063738"/>
              <a:gd name="connsiteX5" fmla="*/ 0 w 4838041"/>
              <a:gd name="connsiteY5" fmla="*/ 1490863 h 5063738"/>
              <a:gd name="connsiteX6" fmla="*/ 79886 w 4838041"/>
              <a:gd name="connsiteY6" fmla="*/ 1325030 h 5063738"/>
              <a:gd name="connsiteX7" fmla="*/ 2306172 w 4838041"/>
              <a:gd name="connsiteY7" fmla="*/ 0 h 50637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838041" h="5063738">
                <a:moveTo>
                  <a:pt x="2306172" y="0"/>
                </a:moveTo>
                <a:cubicBezTo>
                  <a:pt x="3704485" y="0"/>
                  <a:pt x="4838041" y="1133556"/>
                  <a:pt x="4838041" y="2531869"/>
                </a:cubicBezTo>
                <a:cubicBezTo>
                  <a:pt x="4838041" y="3930182"/>
                  <a:pt x="3704485" y="5063738"/>
                  <a:pt x="2306172" y="5063738"/>
                </a:cubicBezTo>
                <a:cubicBezTo>
                  <a:pt x="1344832" y="5063738"/>
                  <a:pt x="508631" y="4527956"/>
                  <a:pt x="79886" y="3738709"/>
                </a:cubicBezTo>
                <a:lnTo>
                  <a:pt x="0" y="3572876"/>
                </a:lnTo>
                <a:lnTo>
                  <a:pt x="0" y="1490863"/>
                </a:lnTo>
                <a:lnTo>
                  <a:pt x="79886" y="1325030"/>
                </a:lnTo>
                <a:cubicBezTo>
                  <a:pt x="508631" y="535783"/>
                  <a:pt x="1344832" y="0"/>
                  <a:pt x="2306172" y="0"/>
                </a:cubicBezTo>
                <a:close/>
              </a:path>
            </a:pathLst>
          </a:custGeom>
          <a:effectLst>
            <a:softEdge rad="0"/>
          </a:effec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74330" y="1412776"/>
            <a:ext cx="3733184" cy="5544616"/>
          </a:xfrm>
        </p:spPr>
        <p:txBody>
          <a:bodyPr anchor="ctr"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1300" dirty="0">
                <a:solidFill>
                  <a:srgbClr val="000000"/>
                </a:solidFill>
              </a:rPr>
              <a:t> </a:t>
            </a:r>
            <a:r>
              <a:rPr lang="en-US" sz="2000" dirty="0">
                <a:solidFill>
                  <a:srgbClr val="000000"/>
                </a:solidFill>
              </a:rPr>
              <a:t>Sales-based formulary apportionment method  </a:t>
            </a:r>
          </a:p>
          <a:p>
            <a:pPr lvl="1"/>
            <a:r>
              <a:rPr lang="en-US" sz="2000" dirty="0">
                <a:solidFill>
                  <a:srgbClr val="000000"/>
                </a:solidFill>
              </a:rPr>
              <a:t>Single factor formula</a:t>
            </a:r>
          </a:p>
          <a:p>
            <a:pPr lvl="1"/>
            <a:r>
              <a:rPr lang="en-US" sz="2000" dirty="0">
                <a:solidFill>
                  <a:srgbClr val="000000"/>
                </a:solidFill>
              </a:rPr>
              <a:t>Allocating residual profit for each unitary business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>
                <a:solidFill>
                  <a:srgbClr val="000000"/>
                </a:solidFill>
              </a:rPr>
              <a:t>Destination-based residual profit method </a:t>
            </a:r>
          </a:p>
          <a:p>
            <a:pPr lvl="1"/>
            <a:r>
              <a:rPr lang="en-US" sz="2000" dirty="0">
                <a:solidFill>
                  <a:srgbClr val="000000"/>
                </a:solidFill>
              </a:rPr>
              <a:t>Allocate residual profit to the market country, using transfer pricing rules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>
                <a:solidFill>
                  <a:srgbClr val="000000"/>
                </a:solidFill>
              </a:rPr>
              <a:t>Multi-Factor Formulary Apportionment</a:t>
            </a:r>
          </a:p>
          <a:p>
            <a:pPr lvl="1"/>
            <a:r>
              <a:rPr lang="en-US" sz="2000" dirty="0">
                <a:solidFill>
                  <a:srgbClr val="000000"/>
                </a:solidFill>
              </a:rPr>
              <a:t>CCCTB (consolidated common corporate tax base) </a:t>
            </a:r>
          </a:p>
          <a:p>
            <a:pPr lvl="1"/>
            <a:r>
              <a:rPr lang="en-US" sz="2000" dirty="0">
                <a:solidFill>
                  <a:srgbClr val="000000"/>
                </a:solidFill>
              </a:rPr>
              <a:t>EU digital taxation proposal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78CB30E-219E-4796-8952-51241D0E3D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52275" y="6337827"/>
            <a:ext cx="3967172" cy="235550"/>
          </a:xfrm>
        </p:spPr>
        <p:txBody>
          <a:bodyPr>
            <a:normAutofit/>
          </a:bodyPr>
          <a:lstStyle/>
          <a:p>
            <a:pPr algn="r"/>
            <a:endParaRPr lang="en-CA" sz="825">
              <a:solidFill>
                <a:srgbClr val="898989"/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20B3697-C8C4-4E12-B814-8C62732370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119448" y="6337827"/>
            <a:ext cx="428046" cy="23555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109479CF-A37E-4825-A90B-E7CE8E3644CA}" type="slidenum">
              <a:rPr lang="en-CA" sz="825">
                <a:solidFill>
                  <a:srgbClr val="898989"/>
                </a:solidFill>
              </a:rPr>
              <a:pPr>
                <a:spcAft>
                  <a:spcPts val="600"/>
                </a:spcAft>
              </a:pPr>
              <a:t>12</a:t>
            </a:fld>
            <a:endParaRPr lang="en-CA" sz="825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41141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AFA67CD3-AB4E-4A7A-BEB8-53C445D8C4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60045"/>
            <a:ext cx="4694659" cy="573405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07CF545F-9C2E-4446-97CD-AD92990C2B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299"/>
          <a:stretch/>
        </p:blipFill>
        <p:spPr>
          <a:xfrm>
            <a:off x="-1" y="857250"/>
            <a:ext cx="9144001" cy="57340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59832" y="207769"/>
            <a:ext cx="3988849" cy="1381125"/>
          </a:xfrm>
        </p:spPr>
        <p:txBody>
          <a:bodyPr>
            <a:normAutofit/>
          </a:bodyPr>
          <a:lstStyle/>
          <a:p>
            <a:r>
              <a:rPr lang="en-US" sz="3100" b="1" dirty="0">
                <a:solidFill>
                  <a:srgbClr val="000000"/>
                </a:solidFill>
              </a:rPr>
              <a:t>Alternative Proposals for Reforming International Taxation of MNEs</a:t>
            </a:r>
          </a:p>
        </p:txBody>
      </p:sp>
      <p:sp>
        <p:nvSpPr>
          <p:cNvPr id="16" name="Freeform 62">
            <a:extLst>
              <a:ext uri="{FF2B5EF4-FFF2-40B4-BE49-F238E27FC236}">
                <a16:creationId xmlns:a16="http://schemas.microsoft.com/office/drawing/2014/main" id="{339C8D78-A644-462F-B674-F440635E53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9525" y="1468363"/>
            <a:ext cx="4180922" cy="4515805"/>
          </a:xfrm>
          <a:custGeom>
            <a:avLst/>
            <a:gdLst>
              <a:gd name="connsiteX0" fmla="*/ 2299956 w 5000438"/>
              <a:gd name="connsiteY0" fmla="*/ 0 h 5400962"/>
              <a:gd name="connsiteX1" fmla="*/ 5000438 w 5000438"/>
              <a:gd name="connsiteY1" fmla="*/ 2700481 h 5400962"/>
              <a:gd name="connsiteX2" fmla="*/ 2299956 w 5000438"/>
              <a:gd name="connsiteY2" fmla="*/ 5400962 h 5400962"/>
              <a:gd name="connsiteX3" fmla="*/ 60675 w 5000438"/>
              <a:gd name="connsiteY3" fmla="*/ 4210346 h 5400962"/>
              <a:gd name="connsiteX4" fmla="*/ 0 w 5000438"/>
              <a:gd name="connsiteY4" fmla="*/ 4110472 h 5400962"/>
              <a:gd name="connsiteX5" fmla="*/ 0 w 5000438"/>
              <a:gd name="connsiteY5" fmla="*/ 1290491 h 5400962"/>
              <a:gd name="connsiteX6" fmla="*/ 60675 w 5000438"/>
              <a:gd name="connsiteY6" fmla="*/ 1190617 h 5400962"/>
              <a:gd name="connsiteX7" fmla="*/ 2299956 w 5000438"/>
              <a:gd name="connsiteY7" fmla="*/ 0 h 5400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00438" h="5400962">
                <a:moveTo>
                  <a:pt x="2299956" y="0"/>
                </a:moveTo>
                <a:cubicBezTo>
                  <a:pt x="3791390" y="0"/>
                  <a:pt x="5000438" y="1209047"/>
                  <a:pt x="5000438" y="2700481"/>
                </a:cubicBezTo>
                <a:cubicBezTo>
                  <a:pt x="5000438" y="4191915"/>
                  <a:pt x="3791390" y="5400962"/>
                  <a:pt x="2299956" y="5400962"/>
                </a:cubicBezTo>
                <a:cubicBezTo>
                  <a:pt x="1367810" y="5400962"/>
                  <a:pt x="545971" y="4928678"/>
                  <a:pt x="60675" y="4210346"/>
                </a:cubicBezTo>
                <a:lnTo>
                  <a:pt x="0" y="4110472"/>
                </a:lnTo>
                <a:lnTo>
                  <a:pt x="0" y="1290491"/>
                </a:lnTo>
                <a:lnTo>
                  <a:pt x="60675" y="1190617"/>
                </a:lnTo>
                <a:cubicBezTo>
                  <a:pt x="545971" y="472284"/>
                  <a:pt x="1367810" y="0"/>
                  <a:pt x="2299956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85000"/>
                  </a:schemeClr>
                </a:gs>
                <a:gs pos="100000">
                  <a:schemeClr val="bg2">
                    <a:lumMod val="85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pic>
        <p:nvPicPr>
          <p:cNvPr id="7" name="Picture 6" descr="A close up of a device&#10;&#10;Description automatically generated">
            <a:extLst>
              <a:ext uri="{FF2B5EF4-FFF2-40B4-BE49-F238E27FC236}">
                <a16:creationId xmlns:a16="http://schemas.microsoft.com/office/drawing/2014/main" id="{ECC6E460-5FC5-4F92-8F05-18DA5CF4B8D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339490" y="2079067"/>
            <a:ext cx="3026740" cy="302674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0579" y="1988840"/>
            <a:ext cx="4003614" cy="3885608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2000" dirty="0">
                <a:solidFill>
                  <a:srgbClr val="000000"/>
                </a:solidFill>
              </a:rPr>
              <a:t>4. Minimum Tax on Global Profits</a:t>
            </a:r>
          </a:p>
          <a:p>
            <a:pPr lvl="1"/>
            <a:r>
              <a:rPr lang="en-US" sz="2000" dirty="0">
                <a:solidFill>
                  <a:srgbClr val="000000"/>
                </a:solidFill>
              </a:rPr>
              <a:t>GILTI + BEAT rules in the USA</a:t>
            </a:r>
          </a:p>
          <a:p>
            <a:pPr marL="342900" lvl="1" indent="0">
              <a:buNone/>
            </a:pPr>
            <a:endParaRPr lang="en-US" sz="2000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US" sz="2000" dirty="0">
                <a:solidFill>
                  <a:srgbClr val="000000"/>
                </a:solidFill>
              </a:rPr>
              <a:t>5.  Reverse the Residence-Source Paradigm</a:t>
            </a:r>
          </a:p>
          <a:p>
            <a:pPr lvl="1"/>
            <a:r>
              <a:rPr lang="en-US" sz="2000" dirty="0">
                <a:solidFill>
                  <a:srgbClr val="000000"/>
                </a:solidFill>
              </a:rPr>
              <a:t>Residence taxation of active income</a:t>
            </a:r>
          </a:p>
          <a:p>
            <a:pPr lvl="1"/>
            <a:r>
              <a:rPr lang="en-US" sz="2000" dirty="0">
                <a:solidFill>
                  <a:srgbClr val="000000"/>
                </a:solidFill>
              </a:rPr>
              <a:t>Source taxation of passive income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78CB30E-219E-4796-8952-51241D0E3D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300277" y="6372752"/>
            <a:ext cx="3967172" cy="235550"/>
          </a:xfrm>
        </p:spPr>
        <p:txBody>
          <a:bodyPr>
            <a:normAutofit/>
          </a:bodyPr>
          <a:lstStyle/>
          <a:p>
            <a:pPr algn="r"/>
            <a:endParaRPr lang="en-CA" sz="825">
              <a:solidFill>
                <a:srgbClr val="898989"/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20B3697-C8C4-4E12-B814-8C62732370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67450" y="6372752"/>
            <a:ext cx="428046" cy="23555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109479CF-A37E-4825-A90B-E7CE8E3644CA}" type="slidenum">
              <a:rPr lang="en-CA" sz="825">
                <a:solidFill>
                  <a:srgbClr val="898989"/>
                </a:solidFill>
              </a:rPr>
              <a:pPr>
                <a:spcAft>
                  <a:spcPts val="600"/>
                </a:spcAft>
              </a:pPr>
              <a:t>13</a:t>
            </a:fld>
            <a:endParaRPr lang="en-CA" sz="825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4595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E77904-25A3-4364-9427-740C591019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r>
              <a:rPr lang="en-US" b="1" dirty="0"/>
              <a:t>Making a Case for the Global Profit Split Approach </a:t>
            </a:r>
            <a:endParaRPr lang="en-CA" dirty="0"/>
          </a:p>
        </p:txBody>
      </p:sp>
      <p:pic>
        <p:nvPicPr>
          <p:cNvPr id="7" name="Picture 6" descr="A picture containing colorful&#10;&#10;Description automatically generated">
            <a:extLst>
              <a:ext uri="{FF2B5EF4-FFF2-40B4-BE49-F238E27FC236}">
                <a16:creationId xmlns:a16="http://schemas.microsoft.com/office/drawing/2014/main" id="{FE66A625-E113-49D9-A1E8-66C0DE02E00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5868144" y="1144305"/>
            <a:ext cx="3086100" cy="257175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11411B45-63E6-4092-8350-A4E4C9C1650E}"/>
              </a:ext>
            </a:extLst>
          </p:cNvPr>
          <p:cNvSpPr txBox="1"/>
          <p:nvPr/>
        </p:nvSpPr>
        <p:spPr>
          <a:xfrm>
            <a:off x="622075" y="1745083"/>
            <a:ext cx="4032448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Value Creation Principle </a:t>
            </a:r>
          </a:p>
          <a:p>
            <a:endParaRPr lang="en-US" dirty="0"/>
          </a:p>
          <a:p>
            <a:r>
              <a:rPr lang="en-US" b="1" dirty="0"/>
              <a:t>Evolutionary </a:t>
            </a:r>
            <a:r>
              <a:rPr lang="en-US" dirty="0"/>
              <a:t>Nature</a:t>
            </a:r>
          </a:p>
          <a:p>
            <a:endParaRPr lang="en-US" dirty="0"/>
          </a:p>
          <a:p>
            <a:r>
              <a:rPr lang="en-US" b="1" dirty="0"/>
              <a:t> Political Feasibility</a:t>
            </a:r>
            <a:r>
              <a:rPr lang="en-US" dirty="0"/>
              <a:t>: appealing to </a:t>
            </a:r>
          </a:p>
          <a:p>
            <a:pPr lvl="1"/>
            <a:r>
              <a:rPr lang="en-US" dirty="0"/>
              <a:t>Production countries</a:t>
            </a:r>
          </a:p>
          <a:p>
            <a:pPr lvl="1"/>
            <a:r>
              <a:rPr lang="en-US" dirty="0"/>
              <a:t>Market countries</a:t>
            </a:r>
          </a:p>
          <a:p>
            <a:pPr lvl="1"/>
            <a:r>
              <a:rPr lang="en-US" dirty="0"/>
              <a:t>DEMPE countries </a:t>
            </a:r>
          </a:p>
          <a:p>
            <a:pPr marL="342900" lvl="1" indent="0">
              <a:buNone/>
            </a:pPr>
            <a:endParaRPr lang="en-US" dirty="0"/>
          </a:p>
          <a:p>
            <a:r>
              <a:rPr lang="en-US" dirty="0"/>
              <a:t> </a:t>
            </a:r>
            <a:r>
              <a:rPr lang="en-US" b="1" dirty="0"/>
              <a:t>Technical</a:t>
            </a:r>
            <a:r>
              <a:rPr lang="en-US" dirty="0"/>
              <a:t> Viability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Not easy, but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experience in Canada and US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CCCTB in EU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err="1"/>
              <a:t>CbCR</a:t>
            </a:r>
            <a:r>
              <a:rPr lang="en-US" dirty="0"/>
              <a:t> reporting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MLI</a:t>
            </a:r>
          </a:p>
        </p:txBody>
      </p:sp>
      <p:pic>
        <p:nvPicPr>
          <p:cNvPr id="13" name="Picture 12" descr="A group of people&#10;&#10;Description automatically generated">
            <a:extLst>
              <a:ext uri="{FF2B5EF4-FFF2-40B4-BE49-F238E27FC236}">
                <a16:creationId xmlns:a16="http://schemas.microsoft.com/office/drawing/2014/main" id="{91F4B868-A2F6-4F34-B1CE-FDC82C5430F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6096" y="4031348"/>
            <a:ext cx="3240781" cy="1822939"/>
          </a:xfrm>
          <a:prstGeom prst="rect">
            <a:avLst/>
          </a:prstGeom>
        </p:spPr>
      </p:pic>
      <p:sp>
        <p:nvSpPr>
          <p:cNvPr id="16" name="Content Placeholder 15">
            <a:extLst>
              <a:ext uri="{FF2B5EF4-FFF2-40B4-BE49-F238E27FC236}">
                <a16:creationId xmlns:a16="http://schemas.microsoft.com/office/drawing/2014/main" id="{1A17993C-8C69-48FA-BB43-F9BE2032C7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28183" y="1257527"/>
            <a:ext cx="2255539" cy="1883441"/>
          </a:xfrm>
        </p:spPr>
        <p:txBody>
          <a:bodyPr/>
          <a:lstStyle/>
          <a:p>
            <a:pPr marL="0" indent="0">
              <a:buNone/>
            </a:pPr>
            <a:endParaRPr lang="en-CA" dirty="0"/>
          </a:p>
        </p:txBody>
      </p:sp>
      <p:sp>
        <p:nvSpPr>
          <p:cNvPr id="19" name="Footer Placeholder 18">
            <a:extLst>
              <a:ext uri="{FF2B5EF4-FFF2-40B4-BE49-F238E27FC236}">
                <a16:creationId xmlns:a16="http://schemas.microsoft.com/office/drawing/2014/main" id="{CCE3CF1B-6024-4E2E-8203-B2203FD2D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20" name="Slide Number Placeholder 19">
            <a:extLst>
              <a:ext uri="{FF2B5EF4-FFF2-40B4-BE49-F238E27FC236}">
                <a16:creationId xmlns:a16="http://schemas.microsoft.com/office/drawing/2014/main" id="{63E2511D-2BFF-4413-BD6C-10D8F60C3E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479CF-A37E-4825-A90B-E7CE8E3644CA}" type="slidenum">
              <a:rPr lang="en-CA" smtClean="0"/>
              <a:pPr/>
              <a:t>14</a:t>
            </a:fld>
            <a:endParaRPr lang="en-CA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44B4814-AE4A-47F5-ADC2-BA348C8F21B5}"/>
              </a:ext>
            </a:extLst>
          </p:cNvPr>
          <p:cNvSpPr txBox="1"/>
          <p:nvPr/>
        </p:nvSpPr>
        <p:spPr>
          <a:xfrm>
            <a:off x="4572000" y="5756946"/>
            <a:ext cx="44422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Bahnschrift SemiBold" panose="020B0502040204020203" pitchFamily="34" charset="0"/>
              </a:rPr>
              <a:t>The elephant is the GLOBAL profit of MNEs</a:t>
            </a:r>
            <a:endParaRPr lang="en-CA" dirty="0">
              <a:solidFill>
                <a:srgbClr val="FF0000"/>
              </a:solidFill>
              <a:latin typeface="Bahnschrift SemiBol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56156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66700" y="0"/>
            <a:ext cx="8610371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4419" y="826680"/>
            <a:ext cx="7375161" cy="1325563"/>
          </a:xfrm>
        </p:spPr>
        <p:txBody>
          <a:bodyPr>
            <a:normAutofit/>
          </a:bodyPr>
          <a:lstStyle/>
          <a:p>
            <a:pPr algn="ctr"/>
            <a:r>
              <a:rPr lang="en-US" sz="3500" b="1">
                <a:solidFill>
                  <a:srgbClr val="FFFFFF"/>
                </a:solidFill>
              </a:rPr>
              <a:t>Outline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4419" y="3092970"/>
            <a:ext cx="7375161" cy="2693976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rgbClr val="000000"/>
                </a:solidFill>
              </a:rPr>
              <a:t>Main argument:</a:t>
            </a:r>
          </a:p>
          <a:p>
            <a:pPr lvl="1"/>
            <a:r>
              <a:rPr lang="en-US" sz="2400" dirty="0">
                <a:solidFill>
                  <a:srgbClr val="000000"/>
                </a:solidFill>
              </a:rPr>
              <a:t>A global approach to taxing MNEs for the 21</a:t>
            </a:r>
            <a:r>
              <a:rPr lang="en-US" sz="2400" baseline="30000" dirty="0">
                <a:solidFill>
                  <a:srgbClr val="000000"/>
                </a:solidFill>
              </a:rPr>
              <a:t>st</a:t>
            </a:r>
            <a:r>
              <a:rPr lang="en-US" sz="2400" dirty="0">
                <a:solidFill>
                  <a:srgbClr val="000000"/>
                </a:solidFill>
              </a:rPr>
              <a:t> Century</a:t>
            </a:r>
          </a:p>
          <a:p>
            <a:r>
              <a:rPr lang="en-US" sz="2400" dirty="0">
                <a:solidFill>
                  <a:srgbClr val="000000"/>
                </a:solidFill>
              </a:rPr>
              <a:t>BEPS and shifting international tax paradigm</a:t>
            </a:r>
          </a:p>
          <a:p>
            <a:r>
              <a:rPr lang="en-US" sz="2400" dirty="0">
                <a:solidFill>
                  <a:srgbClr val="000000"/>
                </a:solidFill>
              </a:rPr>
              <a:t>The Value Creation Principle</a:t>
            </a:r>
          </a:p>
          <a:p>
            <a:r>
              <a:rPr lang="en-US" sz="2400" dirty="0">
                <a:solidFill>
                  <a:srgbClr val="000000"/>
                </a:solidFill>
                <a:sym typeface="Wingdings"/>
              </a:rPr>
              <a:t>Proposing a Global Profit Split Approach</a:t>
            </a:r>
            <a:endParaRPr lang="en-US" sz="2400" dirty="0">
              <a:solidFill>
                <a:srgbClr val="000000"/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56137A-C4A0-407E-96C7-88389B5463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B1E618-3873-408D-8B59-F72240DC66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479CF-A37E-4825-A90B-E7CE8E3644CA}" type="slidenum">
              <a:rPr lang="en-CA" smtClean="0"/>
              <a:pPr/>
              <a:t>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882714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E77904-25A3-4364-9427-740C591019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r>
              <a:rPr lang="en-US" dirty="0"/>
              <a:t>Current Taxation of MNEs</a:t>
            </a:r>
            <a:endParaRPr lang="en-CA" dirty="0"/>
          </a:p>
        </p:txBody>
      </p:sp>
      <p:pic>
        <p:nvPicPr>
          <p:cNvPr id="7" name="Picture 6" descr="A picture containing colorful&#10;&#10;Description automatically generated">
            <a:extLst>
              <a:ext uri="{FF2B5EF4-FFF2-40B4-BE49-F238E27FC236}">
                <a16:creationId xmlns:a16="http://schemas.microsoft.com/office/drawing/2014/main" id="{FE66A625-E113-49D9-A1E8-66C0DE02E00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5868144" y="1144305"/>
            <a:ext cx="3086100" cy="257175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11411B45-63E6-4092-8350-A4E4C9C1650E}"/>
              </a:ext>
            </a:extLst>
          </p:cNvPr>
          <p:cNvSpPr txBox="1"/>
          <p:nvPr/>
        </p:nvSpPr>
        <p:spPr>
          <a:xfrm>
            <a:off x="685476" y="1484784"/>
            <a:ext cx="403244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MNE: </a:t>
            </a:r>
          </a:p>
          <a:p>
            <a:r>
              <a:rPr lang="en-US" dirty="0"/>
              <a:t>a enterprise carries on business in multiple countries through:</a:t>
            </a:r>
          </a:p>
          <a:p>
            <a:pPr marL="742950" lvl="1" indent="-285750">
              <a:buFontTx/>
              <a:buChar char="-"/>
            </a:pPr>
            <a:r>
              <a:rPr lang="en-US" dirty="0"/>
              <a:t>Local subsidiaries</a:t>
            </a:r>
          </a:p>
          <a:p>
            <a:pPr marL="742950" lvl="1" indent="-285750">
              <a:buFontTx/>
              <a:buChar char="-"/>
            </a:pPr>
            <a:r>
              <a:rPr lang="en-US" dirty="0"/>
              <a:t>Local branches (permanent establishments, PE)</a:t>
            </a:r>
            <a:endParaRPr lang="en-CA" dirty="0"/>
          </a:p>
        </p:txBody>
      </p:sp>
      <p:pic>
        <p:nvPicPr>
          <p:cNvPr id="13" name="Picture 12" descr="A group of people&#10;&#10;Description automatically generated">
            <a:extLst>
              <a:ext uri="{FF2B5EF4-FFF2-40B4-BE49-F238E27FC236}">
                <a16:creationId xmlns:a16="http://schemas.microsoft.com/office/drawing/2014/main" id="{91F4B868-A2F6-4F34-B1CE-FDC82C5430F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4126" y="4221088"/>
            <a:ext cx="3803915" cy="2139702"/>
          </a:xfrm>
          <a:prstGeom prst="rect">
            <a:avLst/>
          </a:prstGeom>
        </p:spPr>
      </p:pic>
      <p:sp>
        <p:nvSpPr>
          <p:cNvPr id="16" name="Content Placeholder 15">
            <a:extLst>
              <a:ext uri="{FF2B5EF4-FFF2-40B4-BE49-F238E27FC236}">
                <a16:creationId xmlns:a16="http://schemas.microsoft.com/office/drawing/2014/main" id="{1A17993C-8C69-48FA-BB43-F9BE2032C7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8445" y="1257527"/>
            <a:ext cx="3295278" cy="2387923"/>
          </a:xfrm>
        </p:spPr>
        <p:txBody>
          <a:bodyPr/>
          <a:lstStyle/>
          <a:p>
            <a:pPr marL="0" indent="0">
              <a:buNone/>
            </a:pPr>
            <a:endParaRPr lang="en-CA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A777489D-5FC2-4E91-9719-FADD868346C7}"/>
              </a:ext>
            </a:extLst>
          </p:cNvPr>
          <p:cNvSpPr txBox="1"/>
          <p:nvPr/>
        </p:nvSpPr>
        <p:spPr>
          <a:xfrm>
            <a:off x="438406" y="3804448"/>
            <a:ext cx="403244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Current taxation of MNE profits: </a:t>
            </a:r>
          </a:p>
          <a:p>
            <a:pPr marL="285750" indent="-285750">
              <a:buFontTx/>
              <a:buChar char="-"/>
            </a:pPr>
            <a:r>
              <a:rPr lang="en-US" dirty="0"/>
              <a:t>Domestic tax law of various countries</a:t>
            </a:r>
          </a:p>
          <a:p>
            <a:pPr marL="742950" lvl="1" indent="-285750">
              <a:buFontTx/>
              <a:buChar char="-"/>
            </a:pPr>
            <a:r>
              <a:rPr lang="en-US" dirty="0"/>
              <a:t>Local subsidiary or PE</a:t>
            </a:r>
          </a:p>
          <a:p>
            <a:pPr marL="742950" lvl="1" indent="-285750">
              <a:buFontTx/>
              <a:buChar char="-"/>
            </a:pPr>
            <a:r>
              <a:rPr lang="en-US" dirty="0"/>
              <a:t>Domestic source of income</a:t>
            </a:r>
          </a:p>
          <a:p>
            <a:pPr marL="742950" lvl="1" indent="-285750">
              <a:buFontTx/>
              <a:buChar char="-"/>
            </a:pPr>
            <a:r>
              <a:rPr lang="en-US" dirty="0"/>
              <a:t>Transfer pricing rules</a:t>
            </a:r>
          </a:p>
          <a:p>
            <a:pPr marL="285750" indent="-285750">
              <a:buFontTx/>
              <a:buChar char="-"/>
            </a:pPr>
            <a:r>
              <a:rPr lang="en-US" dirty="0"/>
              <a:t>Domestic laws “bridged” by bilateral tax treaties </a:t>
            </a:r>
          </a:p>
          <a:p>
            <a:pPr marL="285750" indent="-285750">
              <a:buFontTx/>
              <a:buChar char="-"/>
            </a:pPr>
            <a:r>
              <a:rPr lang="en-CA" dirty="0"/>
              <a:t>Each country’s tax law “sees” part of the MNE profit (one-sided)</a:t>
            </a:r>
          </a:p>
        </p:txBody>
      </p:sp>
      <p:sp>
        <p:nvSpPr>
          <p:cNvPr id="19" name="Footer Placeholder 18">
            <a:extLst>
              <a:ext uri="{FF2B5EF4-FFF2-40B4-BE49-F238E27FC236}">
                <a16:creationId xmlns:a16="http://schemas.microsoft.com/office/drawing/2014/main" id="{CCE3CF1B-6024-4E2E-8203-B2203FD2D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20" name="Slide Number Placeholder 19">
            <a:extLst>
              <a:ext uri="{FF2B5EF4-FFF2-40B4-BE49-F238E27FC236}">
                <a16:creationId xmlns:a16="http://schemas.microsoft.com/office/drawing/2014/main" id="{63E2511D-2BFF-4413-BD6C-10D8F60C3E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479CF-A37E-4825-A90B-E7CE8E3644CA}" type="slidenum">
              <a:rPr lang="en-CA" smtClean="0"/>
              <a:pPr/>
              <a:t>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819136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AFA67CD3-AB4E-4A7A-BEB8-53C445D8C4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60045"/>
            <a:ext cx="4694659" cy="573405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07CF545F-9C2E-4446-97CD-AD92990C2B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299"/>
          <a:stretch/>
        </p:blipFill>
        <p:spPr>
          <a:xfrm>
            <a:off x="-1" y="857250"/>
            <a:ext cx="9144001" cy="573405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86CB6FF-7580-4E2F-903E-0EEF5D82A9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07704" y="-54612"/>
            <a:ext cx="3988849" cy="1381125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Base Erosion and Profit Shifting</a:t>
            </a:r>
            <a:endParaRPr lang="en-CA" dirty="0">
              <a:solidFill>
                <a:srgbClr val="000000"/>
              </a:solidFill>
            </a:endParaRPr>
          </a:p>
        </p:txBody>
      </p:sp>
      <p:sp>
        <p:nvSpPr>
          <p:cNvPr id="16" name="Freeform 62">
            <a:extLst>
              <a:ext uri="{FF2B5EF4-FFF2-40B4-BE49-F238E27FC236}">
                <a16:creationId xmlns:a16="http://schemas.microsoft.com/office/drawing/2014/main" id="{339C8D78-A644-462F-B674-F440635E53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9525" y="1468363"/>
            <a:ext cx="4180922" cy="4515805"/>
          </a:xfrm>
          <a:custGeom>
            <a:avLst/>
            <a:gdLst>
              <a:gd name="connsiteX0" fmla="*/ 2299956 w 5000438"/>
              <a:gd name="connsiteY0" fmla="*/ 0 h 5400962"/>
              <a:gd name="connsiteX1" fmla="*/ 5000438 w 5000438"/>
              <a:gd name="connsiteY1" fmla="*/ 2700481 h 5400962"/>
              <a:gd name="connsiteX2" fmla="*/ 2299956 w 5000438"/>
              <a:gd name="connsiteY2" fmla="*/ 5400962 h 5400962"/>
              <a:gd name="connsiteX3" fmla="*/ 60675 w 5000438"/>
              <a:gd name="connsiteY3" fmla="*/ 4210346 h 5400962"/>
              <a:gd name="connsiteX4" fmla="*/ 0 w 5000438"/>
              <a:gd name="connsiteY4" fmla="*/ 4110472 h 5400962"/>
              <a:gd name="connsiteX5" fmla="*/ 0 w 5000438"/>
              <a:gd name="connsiteY5" fmla="*/ 1290491 h 5400962"/>
              <a:gd name="connsiteX6" fmla="*/ 60675 w 5000438"/>
              <a:gd name="connsiteY6" fmla="*/ 1190617 h 5400962"/>
              <a:gd name="connsiteX7" fmla="*/ 2299956 w 5000438"/>
              <a:gd name="connsiteY7" fmla="*/ 0 h 5400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00438" h="5400962">
                <a:moveTo>
                  <a:pt x="2299956" y="0"/>
                </a:moveTo>
                <a:cubicBezTo>
                  <a:pt x="3791390" y="0"/>
                  <a:pt x="5000438" y="1209047"/>
                  <a:pt x="5000438" y="2700481"/>
                </a:cubicBezTo>
                <a:cubicBezTo>
                  <a:pt x="5000438" y="4191915"/>
                  <a:pt x="3791390" y="5400962"/>
                  <a:pt x="2299956" y="5400962"/>
                </a:cubicBezTo>
                <a:cubicBezTo>
                  <a:pt x="1367810" y="5400962"/>
                  <a:pt x="545971" y="4928678"/>
                  <a:pt x="60675" y="4210346"/>
                </a:cubicBezTo>
                <a:lnTo>
                  <a:pt x="0" y="4110472"/>
                </a:lnTo>
                <a:lnTo>
                  <a:pt x="0" y="1290491"/>
                </a:lnTo>
                <a:lnTo>
                  <a:pt x="60675" y="1190617"/>
                </a:lnTo>
                <a:cubicBezTo>
                  <a:pt x="545971" y="472284"/>
                  <a:pt x="1367810" y="0"/>
                  <a:pt x="2299956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85000"/>
                  </a:schemeClr>
                </a:gs>
                <a:gs pos="100000">
                  <a:schemeClr val="bg2">
                    <a:lumMod val="85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pic>
        <p:nvPicPr>
          <p:cNvPr id="7" name="Content Placeholder 3" descr="A picture containing linedrawing&#10;&#10;Description generated with very high confidence">
            <a:extLst>
              <a:ext uri="{FF2B5EF4-FFF2-40B4-BE49-F238E27FC236}">
                <a16:creationId xmlns:a16="http://schemas.microsoft.com/office/drawing/2014/main" id="{A861EE2B-AF08-45E1-8C27-EB7BBF89D3E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322012" y="2723680"/>
            <a:ext cx="3061697" cy="1737513"/>
          </a:xfrm>
          <a:prstGeom prst="rect">
            <a:avLst/>
          </a:prstGeom>
        </p:spPr>
      </p:pic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08F1906F-233E-4733-82A5-70067E6CD2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83968" y="1326513"/>
            <a:ext cx="4608511" cy="5264787"/>
          </a:xfrm>
        </p:spPr>
        <p:txBody>
          <a:bodyPr anchor="ctr">
            <a:noAutofit/>
          </a:bodyPr>
          <a:lstStyle/>
          <a:p>
            <a:pPr marL="0" indent="0">
              <a:buNone/>
            </a:pPr>
            <a:r>
              <a:rPr lang="en-US" sz="2000" dirty="0">
                <a:solidFill>
                  <a:srgbClr val="000000"/>
                </a:solidFill>
              </a:rPr>
              <a:t>MNEs can shift profit earned in production or market countries to a low-tax country through taking advantage of:</a:t>
            </a:r>
          </a:p>
          <a:p>
            <a:r>
              <a:rPr lang="en-CA" sz="2000" dirty="0"/>
              <a:t>“Holes” in national tax laws  (outdated rules)</a:t>
            </a:r>
          </a:p>
          <a:p>
            <a:r>
              <a:rPr lang="en-US" sz="2000" dirty="0"/>
              <a:t>“Holes” in tax treaties?</a:t>
            </a:r>
            <a:endParaRPr lang="en-CA" sz="2000" dirty="0"/>
          </a:p>
          <a:p>
            <a:pPr lvl="1"/>
            <a:r>
              <a:rPr lang="en-CA" sz="2000" dirty="0"/>
              <a:t>Avoiding PE under treaties</a:t>
            </a:r>
          </a:p>
          <a:p>
            <a:pPr lvl="1"/>
            <a:r>
              <a:rPr lang="en-CA" sz="2000" dirty="0"/>
              <a:t>Treaty shopping</a:t>
            </a:r>
          </a:p>
          <a:p>
            <a:r>
              <a:rPr lang="en-US" sz="2000" dirty="0"/>
              <a:t>“</a:t>
            </a:r>
            <a:r>
              <a:rPr lang="en-US" sz="2000" b="1" dirty="0"/>
              <a:t>Gaps”/differences </a:t>
            </a:r>
            <a:r>
              <a:rPr lang="en-US" sz="2000" dirty="0"/>
              <a:t>in tax laws of different countries</a:t>
            </a:r>
            <a:endParaRPr lang="en-CA" sz="2000" dirty="0"/>
          </a:p>
          <a:p>
            <a:r>
              <a:rPr lang="en-CA" sz="2000" dirty="0"/>
              <a:t>Base “cyberization”</a:t>
            </a:r>
          </a:p>
          <a:p>
            <a:r>
              <a:rPr lang="en-US" sz="2000" dirty="0">
                <a:solidFill>
                  <a:srgbClr val="000000"/>
                </a:solidFill>
              </a:rPr>
              <a:t>The fact that </a:t>
            </a:r>
            <a:r>
              <a:rPr lang="en-US" sz="2000" b="1" dirty="0">
                <a:solidFill>
                  <a:srgbClr val="000000"/>
                </a:solidFill>
              </a:rPr>
              <a:t>tax law is “accessory</a:t>
            </a:r>
            <a:r>
              <a:rPr lang="en-US" sz="2000" dirty="0">
                <a:solidFill>
                  <a:srgbClr val="000000"/>
                </a:solidFill>
              </a:rPr>
              <a:t>” to general law (such as corporate law and contracts);</a:t>
            </a:r>
          </a:p>
          <a:p>
            <a:pPr>
              <a:buFontTx/>
              <a:buChar char="-"/>
            </a:pP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b="1" dirty="0">
                <a:solidFill>
                  <a:srgbClr val="000000"/>
                </a:solidFill>
              </a:rPr>
              <a:t>Asymmetry in tax information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37CC528-9E81-4DD6-ACB0-013746DBB89B}"/>
              </a:ext>
            </a:extLst>
          </p:cNvPr>
          <p:cNvSpPr txBox="1"/>
          <p:nvPr/>
        </p:nvSpPr>
        <p:spPr>
          <a:xfrm>
            <a:off x="1722616" y="3408661"/>
            <a:ext cx="783484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350" dirty="0"/>
              <a:t>Tax Base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0DD9F6-95EE-4255-A13F-0C595ED67A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613850-C5EA-4C10-9D93-B3887FC18B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479CF-A37E-4825-A90B-E7CE8E3644CA}" type="slidenum">
              <a:rPr lang="en-CA" smtClean="0"/>
              <a:pPr/>
              <a:t>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638689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7E389B-3C58-4E00-AE77-B152E475ED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2601" y="1339851"/>
            <a:ext cx="3033850" cy="1745099"/>
          </a:xfrm>
          <a:solidFill>
            <a:schemeClr val="accent1"/>
          </a:solidFill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G</a:t>
            </a:r>
            <a:r>
              <a:rPr lang="en-CA" dirty="0">
                <a:solidFill>
                  <a:srgbClr val="FFFFFF"/>
                </a:solidFill>
              </a:rPr>
              <a:t>20/OECD BEPS Project (2013)</a:t>
            </a:r>
          </a:p>
        </p:txBody>
      </p:sp>
      <p:graphicFrame>
        <p:nvGraphicFramePr>
          <p:cNvPr id="5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85553133"/>
              </p:ext>
            </p:extLst>
          </p:nvPr>
        </p:nvGraphicFramePr>
        <p:xfrm>
          <a:off x="4202907" y="1572816"/>
          <a:ext cx="4231481" cy="36909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Picture 3">
            <a:extLst>
              <a:ext uri="{FF2B5EF4-FFF2-40B4-BE49-F238E27FC236}">
                <a16:creationId xmlns:a16="http://schemas.microsoft.com/office/drawing/2014/main" id="{DD485819-340A-416F-AB61-4703C733BEE5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8"/>
              </a:ext>
            </a:extLst>
          </a:blip>
          <a:stretch>
            <a:fillRect/>
          </a:stretch>
        </p:blipFill>
        <p:spPr>
          <a:xfrm flipH="1">
            <a:off x="601996" y="3142690"/>
            <a:ext cx="2089670" cy="2858060"/>
          </a:xfrm>
          <a:prstGeom prst="rect">
            <a:avLst/>
          </a:prstGeom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662159E-1819-4A82-A814-043C10EE97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D936E-06A4-436D-9C36-E6A59260640D}" type="slidenum">
              <a:rPr lang="en-CA" smtClean="0"/>
              <a:t>5</a:t>
            </a:fld>
            <a:endParaRPr lang="en-CA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96D3074-AE86-4B91-A757-2DC8793AEDD3}"/>
              </a:ext>
            </a:extLst>
          </p:cNvPr>
          <p:cNvSpPr txBox="1"/>
          <p:nvPr/>
        </p:nvSpPr>
        <p:spPr>
          <a:xfrm>
            <a:off x="4536494" y="4005064"/>
            <a:ext cx="13054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BRICS: Have</a:t>
            </a:r>
            <a:br>
              <a:rPr lang="en-US" dirty="0"/>
            </a:br>
            <a:r>
              <a:rPr lang="en-US" dirty="0"/>
              <a:t>a say</a:t>
            </a:r>
            <a:endParaRPr lang="en-CA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4AE8B6B9-9E91-4897-A137-15D1D8EFDB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691001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66700" y="0"/>
            <a:ext cx="8610371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84419" y="826680"/>
            <a:ext cx="7375161" cy="1325563"/>
          </a:xfrm>
        </p:spPr>
        <p:txBody>
          <a:bodyPr>
            <a:normAutofit/>
          </a:bodyPr>
          <a:lstStyle/>
          <a:p>
            <a:pPr algn="ctr"/>
            <a:r>
              <a:rPr lang="en-US" altLang="zh-CN" sz="3500" dirty="0">
                <a:solidFill>
                  <a:srgbClr val="FFFFFF"/>
                </a:solidFill>
              </a:rPr>
              <a:t>BEPS Project </a:t>
            </a:r>
            <a:endParaRPr lang="zh-CN" altLang="en-US" sz="3500" dirty="0">
              <a:solidFill>
                <a:srgbClr val="FFFFFF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95537" y="2852937"/>
            <a:ext cx="8424936" cy="3684832"/>
          </a:xfrm>
        </p:spPr>
        <p:txBody>
          <a:bodyPr>
            <a:normAutofit fontScale="40000" lnSpcReduction="20000"/>
          </a:bodyPr>
          <a:lstStyle/>
          <a:p>
            <a:pPr marL="0" indent="-42862">
              <a:buNone/>
            </a:pPr>
            <a:r>
              <a:rPr lang="en-US" sz="4200" b="1" dirty="0">
                <a:solidFill>
                  <a:srgbClr val="FF0000"/>
                </a:solidFill>
                <a:highlight>
                  <a:srgbClr val="FFFF00"/>
                </a:highlight>
              </a:rPr>
              <a:t>Goal: </a:t>
            </a:r>
          </a:p>
          <a:p>
            <a:pPr marL="0" indent="-42862" algn="ctr">
              <a:buNone/>
            </a:pPr>
            <a:r>
              <a:rPr lang="en-US" sz="4200" b="1" dirty="0">
                <a:solidFill>
                  <a:srgbClr val="FF0000"/>
                </a:solidFill>
                <a:highlight>
                  <a:srgbClr val="FFFF00"/>
                </a:highlight>
              </a:rPr>
              <a:t>To revise existing tax rules in order “</a:t>
            </a:r>
            <a:r>
              <a:rPr lang="en-US" sz="4200" b="1" u="sng" dirty="0">
                <a:solidFill>
                  <a:srgbClr val="FF0000"/>
                </a:solidFill>
                <a:highlight>
                  <a:srgbClr val="FFFF00"/>
                </a:highlight>
              </a:rPr>
              <a:t>to ensure that profits are </a:t>
            </a:r>
          </a:p>
          <a:p>
            <a:pPr marL="0" indent="-42862" algn="ctr">
              <a:buNone/>
            </a:pPr>
            <a:r>
              <a:rPr lang="en-US" sz="4200" b="1" u="sng" dirty="0">
                <a:solidFill>
                  <a:srgbClr val="FF0000"/>
                </a:solidFill>
                <a:highlight>
                  <a:srgbClr val="FFFF00"/>
                </a:highlight>
              </a:rPr>
              <a:t>taxed where economic activities generating the profits are </a:t>
            </a:r>
          </a:p>
          <a:p>
            <a:pPr marL="0" indent="-42862" algn="ctr">
              <a:buNone/>
            </a:pPr>
            <a:r>
              <a:rPr lang="en-US" sz="4200" b="1" u="sng" dirty="0">
                <a:solidFill>
                  <a:srgbClr val="FF0000"/>
                </a:solidFill>
                <a:highlight>
                  <a:srgbClr val="FFFF00"/>
                </a:highlight>
              </a:rPr>
              <a:t>performed and where value is created</a:t>
            </a:r>
            <a:r>
              <a:rPr lang="en-US" sz="4200" b="1" dirty="0">
                <a:solidFill>
                  <a:srgbClr val="FF0000"/>
                </a:solidFill>
                <a:highlight>
                  <a:srgbClr val="FFFF00"/>
                </a:highlight>
              </a:rPr>
              <a:t>” </a:t>
            </a:r>
            <a:br>
              <a:rPr lang="en-US" sz="4200" b="1" dirty="0">
                <a:solidFill>
                  <a:srgbClr val="FF0000"/>
                </a:solidFill>
                <a:highlight>
                  <a:srgbClr val="FFFF00"/>
                </a:highlight>
              </a:rPr>
            </a:br>
            <a:endParaRPr lang="en-US" sz="4200" b="1" dirty="0">
              <a:solidFill>
                <a:srgbClr val="FF0000"/>
              </a:solidFill>
              <a:highlight>
                <a:srgbClr val="FFFF00"/>
              </a:highlight>
            </a:endParaRPr>
          </a:p>
          <a:p>
            <a:pPr marL="0" indent="-42862" algn="ctr">
              <a:buNone/>
            </a:pPr>
            <a:r>
              <a:rPr lang="en-US" sz="4200" b="1" dirty="0">
                <a:solidFill>
                  <a:srgbClr val="FF0000"/>
                </a:solidFill>
                <a:highlight>
                  <a:srgbClr val="FFFF00"/>
                </a:highlight>
              </a:rPr>
              <a:t>– “value creation principle”</a:t>
            </a:r>
          </a:p>
          <a:p>
            <a:pPr marL="0" indent="-42862">
              <a:buNone/>
            </a:pPr>
            <a:endParaRPr lang="en-US" sz="4200" b="1" dirty="0">
              <a:solidFill>
                <a:srgbClr val="FF0000"/>
              </a:solidFill>
              <a:highlight>
                <a:srgbClr val="FFFF00"/>
              </a:highlight>
            </a:endParaRPr>
          </a:p>
          <a:p>
            <a:pPr marL="0" indent="-42862">
              <a:buNone/>
            </a:pPr>
            <a:r>
              <a:rPr lang="en-US" sz="4200" b="1" dirty="0">
                <a:solidFill>
                  <a:srgbClr val="FF0000"/>
                </a:solidFill>
                <a:highlight>
                  <a:srgbClr val="FFFF00"/>
                </a:highlight>
              </a:rPr>
              <a:t>Notes:</a:t>
            </a:r>
          </a:p>
          <a:p>
            <a:pPr marL="300038" indent="-342900">
              <a:buFontTx/>
              <a:buChar char="-"/>
            </a:pPr>
            <a:r>
              <a:rPr lang="en-US" sz="4200" dirty="0"/>
              <a:t>The project is NOT about “fundamental reform”</a:t>
            </a:r>
          </a:p>
          <a:p>
            <a:pPr marL="0" indent="0">
              <a:buNone/>
            </a:pPr>
            <a:r>
              <a:rPr lang="en-US" sz="4200" dirty="0"/>
              <a:t>	[unilateral and bilateral approach to taxing MNEs remain]</a:t>
            </a:r>
          </a:p>
          <a:p>
            <a:pPr marL="300038" indent="-342900">
              <a:buFontTx/>
              <a:buChar char="-"/>
            </a:pPr>
            <a:r>
              <a:rPr lang="en-US" sz="4200" dirty="0"/>
              <a:t>The Project is ambitious and comprehensive (15 action items)</a:t>
            </a:r>
          </a:p>
          <a:p>
            <a:pPr marL="300038" indent="-342900">
              <a:buFontTx/>
              <a:buChar char="-"/>
            </a:pPr>
            <a:r>
              <a:rPr lang="en-US" sz="4200" dirty="0"/>
              <a:t>BPES Package in 2015</a:t>
            </a:r>
            <a:br>
              <a:rPr lang="en-US" altLang="zh-CN" sz="2000" b="1" dirty="0">
                <a:solidFill>
                  <a:srgbClr val="FF0000"/>
                </a:solidFill>
                <a:highlight>
                  <a:srgbClr val="FFFF00"/>
                </a:highlight>
              </a:rPr>
            </a:br>
            <a:endParaRPr lang="en-US" altLang="zh-CN" sz="1700" dirty="0">
              <a:solidFill>
                <a:srgbClr val="000000"/>
              </a:solidFill>
            </a:endParaRPr>
          </a:p>
          <a:p>
            <a:pPr marL="585788" lvl="1" indent="-285750">
              <a:buFontTx/>
              <a:buChar char="-"/>
            </a:pPr>
            <a:endParaRPr lang="en-US" altLang="zh-CN" sz="1700" dirty="0">
              <a:solidFill>
                <a:srgbClr val="000000"/>
              </a:solidFill>
            </a:endParaRPr>
          </a:p>
          <a:p>
            <a:pPr marL="585788" lvl="1" indent="-285750">
              <a:buFontTx/>
              <a:buChar char="-"/>
            </a:pPr>
            <a:endParaRPr lang="en-US" altLang="zh-CN" sz="1700" dirty="0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119447" y="6223702"/>
            <a:ext cx="428046" cy="314067"/>
          </a:xfrm>
        </p:spPr>
        <p:txBody>
          <a:bodyPr>
            <a:normAutofit/>
          </a:bodyPr>
          <a:lstStyle/>
          <a:p>
            <a:pPr>
              <a:spcAft>
                <a:spcPts val="450"/>
              </a:spcAft>
            </a:pPr>
            <a:fld id="{652FBE79-6622-433E-87B4-CAB8656B89E8}" type="slidenum">
              <a:rPr lang="en-CA">
                <a:solidFill>
                  <a:srgbClr val="898989"/>
                </a:solidFill>
              </a:rPr>
              <a:pPr>
                <a:spcAft>
                  <a:spcPts val="450"/>
                </a:spcAft>
              </a:pPr>
              <a:t>6</a:t>
            </a:fld>
            <a:endParaRPr lang="en-CA">
              <a:solidFill>
                <a:srgbClr val="898989"/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D457E2-6181-4C60-8B4E-C23926072B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228135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903634"/>
          </a:xfrm>
        </p:spPr>
        <p:txBody>
          <a:bodyPr/>
          <a:lstStyle/>
          <a:p>
            <a:pPr algn="ctr"/>
            <a:r>
              <a:rPr lang="en-US" dirty="0"/>
              <a:t>BEPS Project &amp; </a:t>
            </a:r>
            <a:r>
              <a:rPr lang="en-US" b="1" dirty="0"/>
              <a:t>Emerging Global Approach  </a:t>
            </a: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239DC961-EB02-4D30-8BE3-DF61EDC0F30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16150179"/>
              </p:ext>
            </p:extLst>
          </p:nvPr>
        </p:nvGraphicFramePr>
        <p:xfrm>
          <a:off x="1524000" y="1397000"/>
          <a:ext cx="5928320" cy="49843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F1907111-7E1B-4845-8292-D28A3FEF96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8891F371-6790-44DA-8656-52EA2FDD53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479CF-A37E-4825-A90B-E7CE8E3644CA}" type="slidenum">
              <a:rPr lang="en-CA" smtClean="0"/>
              <a:pPr/>
              <a:t>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822800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AFA67CD3-AB4E-4A7A-BEB8-53C445D8C4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60045"/>
            <a:ext cx="4694659" cy="573405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07CF545F-9C2E-4446-97CD-AD92990C2B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299"/>
          <a:stretch/>
        </p:blipFill>
        <p:spPr>
          <a:xfrm>
            <a:off x="-1" y="857250"/>
            <a:ext cx="9144001" cy="573405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43EC4F1-589B-46A7-BA2D-C2036D3940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36398" y="620688"/>
            <a:ext cx="4564913" cy="1381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/>
            <a:r>
              <a:rPr lang="en-US" sz="3100" kern="1200" dirty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BEPS Project: Emerging “</a:t>
            </a:r>
            <a:r>
              <a:rPr lang="en-US" sz="3100" b="1" kern="1200" dirty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Global” View of MNEs</a:t>
            </a:r>
          </a:p>
        </p:txBody>
      </p:sp>
      <p:sp>
        <p:nvSpPr>
          <p:cNvPr id="16" name="Freeform 62">
            <a:extLst>
              <a:ext uri="{FF2B5EF4-FFF2-40B4-BE49-F238E27FC236}">
                <a16:creationId xmlns:a16="http://schemas.microsoft.com/office/drawing/2014/main" id="{339C8D78-A644-462F-B674-F440635E53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9525" y="1468363"/>
            <a:ext cx="4180922" cy="4515805"/>
          </a:xfrm>
          <a:custGeom>
            <a:avLst/>
            <a:gdLst>
              <a:gd name="connsiteX0" fmla="*/ 2299956 w 5000438"/>
              <a:gd name="connsiteY0" fmla="*/ 0 h 5400962"/>
              <a:gd name="connsiteX1" fmla="*/ 5000438 w 5000438"/>
              <a:gd name="connsiteY1" fmla="*/ 2700481 h 5400962"/>
              <a:gd name="connsiteX2" fmla="*/ 2299956 w 5000438"/>
              <a:gd name="connsiteY2" fmla="*/ 5400962 h 5400962"/>
              <a:gd name="connsiteX3" fmla="*/ 60675 w 5000438"/>
              <a:gd name="connsiteY3" fmla="*/ 4210346 h 5400962"/>
              <a:gd name="connsiteX4" fmla="*/ 0 w 5000438"/>
              <a:gd name="connsiteY4" fmla="*/ 4110472 h 5400962"/>
              <a:gd name="connsiteX5" fmla="*/ 0 w 5000438"/>
              <a:gd name="connsiteY5" fmla="*/ 1290491 h 5400962"/>
              <a:gd name="connsiteX6" fmla="*/ 60675 w 5000438"/>
              <a:gd name="connsiteY6" fmla="*/ 1190617 h 5400962"/>
              <a:gd name="connsiteX7" fmla="*/ 2299956 w 5000438"/>
              <a:gd name="connsiteY7" fmla="*/ 0 h 5400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00438" h="5400962">
                <a:moveTo>
                  <a:pt x="2299956" y="0"/>
                </a:moveTo>
                <a:cubicBezTo>
                  <a:pt x="3791390" y="0"/>
                  <a:pt x="5000438" y="1209047"/>
                  <a:pt x="5000438" y="2700481"/>
                </a:cubicBezTo>
                <a:cubicBezTo>
                  <a:pt x="5000438" y="4191915"/>
                  <a:pt x="3791390" y="5400962"/>
                  <a:pt x="2299956" y="5400962"/>
                </a:cubicBezTo>
                <a:cubicBezTo>
                  <a:pt x="1367810" y="5400962"/>
                  <a:pt x="545971" y="4928678"/>
                  <a:pt x="60675" y="4210346"/>
                </a:cubicBezTo>
                <a:lnTo>
                  <a:pt x="0" y="4110472"/>
                </a:lnTo>
                <a:lnTo>
                  <a:pt x="0" y="1290491"/>
                </a:lnTo>
                <a:lnTo>
                  <a:pt x="60675" y="1190617"/>
                </a:lnTo>
                <a:cubicBezTo>
                  <a:pt x="545971" y="472284"/>
                  <a:pt x="1367810" y="0"/>
                  <a:pt x="2299956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85000"/>
                  </a:schemeClr>
                </a:gs>
                <a:gs pos="100000">
                  <a:schemeClr val="bg2">
                    <a:lumMod val="85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pic>
        <p:nvPicPr>
          <p:cNvPr id="5" name="Content Placeholder 4" descr="A picture containing colorful&#10;&#10;Description automatically generated">
            <a:extLst>
              <a:ext uri="{FF2B5EF4-FFF2-40B4-BE49-F238E27FC236}">
                <a16:creationId xmlns:a16="http://schemas.microsoft.com/office/drawing/2014/main" id="{42962654-02D1-48C0-860B-778375D9A63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322012" y="2318006"/>
            <a:ext cx="3061697" cy="2548862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EB33DCE4-1D94-4332-B4FA-7E677FAE652A}"/>
              </a:ext>
            </a:extLst>
          </p:cNvPr>
          <p:cNvSpPr txBox="1"/>
          <p:nvPr/>
        </p:nvSpPr>
        <p:spPr>
          <a:xfrm>
            <a:off x="4570579" y="2318006"/>
            <a:ext cx="4003614" cy="406332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</a:rPr>
              <a:t>Examples: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dirty="0">
              <a:solidFill>
                <a:srgbClr val="000000"/>
              </a:solidFill>
            </a:endParaRP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</a:rPr>
              <a:t>Global value chain analysis in transfer pricing</a:t>
            </a:r>
            <a:br>
              <a:rPr lang="en-US" dirty="0">
                <a:solidFill>
                  <a:srgbClr val="000000"/>
                </a:solidFill>
              </a:rPr>
            </a:br>
            <a:r>
              <a:rPr lang="en-US" dirty="0">
                <a:solidFill>
                  <a:srgbClr val="000000"/>
                </a:solidFill>
              </a:rPr>
              <a:t>(Actions 8-10) 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dirty="0">
              <a:solidFill>
                <a:srgbClr val="000000"/>
              </a:solidFill>
            </a:endParaRP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err="1">
                <a:solidFill>
                  <a:srgbClr val="000000"/>
                </a:solidFill>
              </a:rPr>
              <a:t>CbCR</a:t>
            </a:r>
            <a:r>
              <a:rPr lang="en-US" dirty="0">
                <a:solidFill>
                  <a:srgbClr val="000000"/>
                </a:solidFill>
              </a:rPr>
              <a:t> reporting (Master File)</a:t>
            </a: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dirty="0">
              <a:solidFill>
                <a:srgbClr val="000000"/>
              </a:solidFill>
            </a:endParaRP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</a:rPr>
              <a:t>EBITDA for interest deduction (firm-wide interest)</a:t>
            </a:r>
          </a:p>
          <a:p>
            <a:pPr marL="3429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500" dirty="0">
              <a:solidFill>
                <a:srgbClr val="000000"/>
              </a:solidFill>
            </a:endParaRP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B24EF23-3F04-4AFF-9568-8E9CA14584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073E58E-6CCD-4776-A5BF-9B5EB33F4F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479CF-A37E-4825-A90B-E7CE8E3644CA}" type="slidenum">
              <a:rPr lang="en-CA" smtClean="0"/>
              <a:pPr/>
              <a:t>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195013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66700" y="0"/>
            <a:ext cx="8610371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4419" y="826680"/>
            <a:ext cx="7375161" cy="1325563"/>
          </a:xfrm>
        </p:spPr>
        <p:txBody>
          <a:bodyPr>
            <a:normAutofit/>
          </a:bodyPr>
          <a:lstStyle/>
          <a:p>
            <a:pPr algn="ctr"/>
            <a:r>
              <a:rPr lang="en-US" sz="3500" b="1">
                <a:solidFill>
                  <a:srgbClr val="FFFFFF"/>
                </a:solidFill>
              </a:rPr>
              <a:t>Value Creation Principle?  </a:t>
            </a:r>
            <a:br>
              <a:rPr lang="en-US" sz="3500" b="1">
                <a:solidFill>
                  <a:srgbClr val="FFFFFF"/>
                </a:solidFill>
              </a:rPr>
            </a:br>
            <a:endParaRPr lang="en-US" sz="3500">
              <a:solidFill>
                <a:srgbClr val="FF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4419" y="2564904"/>
            <a:ext cx="7504005" cy="4104456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2000" b="1" dirty="0">
              <a:solidFill>
                <a:srgbClr val="000000"/>
              </a:solidFill>
            </a:endParaRPr>
          </a:p>
          <a:p>
            <a:r>
              <a:rPr lang="en-US" sz="2000" b="1" dirty="0">
                <a:solidFill>
                  <a:srgbClr val="000000"/>
                </a:solidFill>
              </a:rPr>
              <a:t>Emerged from the BEPS Project </a:t>
            </a:r>
          </a:p>
          <a:p>
            <a:r>
              <a:rPr lang="en-US" sz="2000" b="1" dirty="0">
                <a:solidFill>
                  <a:srgbClr val="000000"/>
                </a:solidFill>
                <a:sym typeface="Wingdings"/>
              </a:rPr>
              <a:t>Ambiguous </a:t>
            </a:r>
          </a:p>
          <a:p>
            <a:pPr lvl="1"/>
            <a:r>
              <a:rPr lang="en-US" sz="2000" dirty="0">
                <a:solidFill>
                  <a:srgbClr val="000000"/>
                </a:solidFill>
                <a:sym typeface="Wingdings"/>
              </a:rPr>
              <a:t>Meaning is unclear (what creates value and where value is created)</a:t>
            </a:r>
          </a:p>
          <a:p>
            <a:pPr lvl="1"/>
            <a:r>
              <a:rPr lang="en-US" sz="2000" dirty="0">
                <a:solidFill>
                  <a:srgbClr val="000000"/>
                </a:solidFill>
                <a:sym typeface="Wingdings"/>
              </a:rPr>
              <a:t>Not rules-based</a:t>
            </a:r>
          </a:p>
          <a:p>
            <a:pPr lvl="1"/>
            <a:r>
              <a:rPr lang="en-US" sz="2000" dirty="0">
                <a:solidFill>
                  <a:srgbClr val="000000"/>
                </a:solidFill>
                <a:sym typeface="Wingdings"/>
              </a:rPr>
              <a:t>Unclear roles</a:t>
            </a:r>
          </a:p>
          <a:p>
            <a:pPr lvl="2">
              <a:buFont typeface="Wingdings" charset="2"/>
              <a:buChar char="Ø"/>
            </a:pPr>
            <a:r>
              <a:rPr lang="en-US" sz="2000" dirty="0">
                <a:solidFill>
                  <a:srgbClr val="000000"/>
                </a:solidFill>
                <a:sym typeface="Wingdings"/>
              </a:rPr>
              <a:t> Functions as a source rule?  Used as a negative source rule</a:t>
            </a:r>
          </a:p>
          <a:p>
            <a:pPr lvl="2">
              <a:buFont typeface="Wingdings" charset="2"/>
              <a:buChar char="Ø"/>
            </a:pPr>
            <a:r>
              <a:rPr lang="en-US" sz="2000" b="1" dirty="0">
                <a:solidFill>
                  <a:srgbClr val="000000"/>
                </a:solidFill>
                <a:sym typeface="Wingdings"/>
              </a:rPr>
              <a:t> </a:t>
            </a:r>
            <a:r>
              <a:rPr lang="en-US" sz="2000" dirty="0">
                <a:solidFill>
                  <a:srgbClr val="000000"/>
                </a:solidFill>
                <a:sym typeface="Wingdings"/>
              </a:rPr>
              <a:t>Relationship with Arm’s Length Principle?</a:t>
            </a:r>
            <a:r>
              <a:rPr lang="en-US" sz="2000" b="1" dirty="0">
                <a:solidFill>
                  <a:srgbClr val="000000"/>
                </a:solidFill>
                <a:sym typeface="Wingdings"/>
              </a:rPr>
              <a:t>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DCA5F90-57E0-4978-A269-760856450A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FD12BA7-C331-45A6-B0EF-9A453D80C3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479CF-A37E-4825-A90B-E7CE8E3644CA}" type="slidenum">
              <a:rPr lang="en-CA" smtClean="0"/>
              <a:pPr/>
              <a:t>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723750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350</TotalTime>
  <Words>587</Words>
  <Application>Microsoft Office PowerPoint</Application>
  <PresentationFormat>On-screen Show (4:3)</PresentationFormat>
  <Paragraphs>138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Bahnschrift SemiBold</vt:lpstr>
      <vt:lpstr>Calibri</vt:lpstr>
      <vt:lpstr>Calibri Light</vt:lpstr>
      <vt:lpstr>Wingdings</vt:lpstr>
      <vt:lpstr>Office Theme</vt:lpstr>
      <vt:lpstr>BEPS and the Emerging Global Approach to Taxing Multinational Enterprises</vt:lpstr>
      <vt:lpstr>Outline  </vt:lpstr>
      <vt:lpstr>Current Taxation of MNEs</vt:lpstr>
      <vt:lpstr>Base Erosion and Profit Shifting</vt:lpstr>
      <vt:lpstr>G20/OECD BEPS Project (2013)</vt:lpstr>
      <vt:lpstr>BEPS Project </vt:lpstr>
      <vt:lpstr>BEPS Project &amp; Emerging Global Approach  </vt:lpstr>
      <vt:lpstr>BEPS Project: Emerging “Global” View of MNEs</vt:lpstr>
      <vt:lpstr>Value Creation Principle?   </vt:lpstr>
      <vt:lpstr>Value Creation Principle as a Guiding Principle for the 21st Century?   </vt:lpstr>
      <vt:lpstr>Global Profit Split approach for the 21st Century</vt:lpstr>
      <vt:lpstr>Alternative Proposals for Reforming International Taxation of MNEs</vt:lpstr>
      <vt:lpstr>Alternative Proposals for Reforming International Taxation of MNEs</vt:lpstr>
      <vt:lpstr>Making a Case for the Global Profit Split Approach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BEPS and the Emerging Global Approach to Taxing Multinational Enterprises</dc:title>
  <dc:creator>Jinyan Li</dc:creator>
  <cp:lastModifiedBy>Jinyan Li</cp:lastModifiedBy>
  <cp:revision>12</cp:revision>
  <dcterms:created xsi:type="dcterms:W3CDTF">2019-02-05T20:38:41Z</dcterms:created>
  <dcterms:modified xsi:type="dcterms:W3CDTF">2019-02-06T13:00:00Z</dcterms:modified>
</cp:coreProperties>
</file>