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304ABA-2CC6-4006-B9DB-FF449561636E}" type="datetimeFigureOut">
              <a:rPr lang="en-CA" smtClean="0"/>
              <a:pPr/>
              <a:t>2019-02-06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2F8BF-7395-4734-9054-D6D3294EFE89}"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a:t>
            </a:r>
            <a:endParaRPr lang="en-CA" dirty="0"/>
          </a:p>
        </p:txBody>
      </p:sp>
      <p:sp>
        <p:nvSpPr>
          <p:cNvPr id="4" name="Slide Number Placeholder 3"/>
          <p:cNvSpPr>
            <a:spLocks noGrp="1"/>
          </p:cNvSpPr>
          <p:nvPr>
            <p:ph type="sldNum" sz="quarter" idx="10"/>
          </p:nvPr>
        </p:nvSpPr>
        <p:spPr/>
        <p:txBody>
          <a:bodyPr/>
          <a:lstStyle/>
          <a:p>
            <a:fld id="{AB52F8BF-7395-4734-9054-D6D3294EFE89}"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9FEC8C75-9D1C-4D75-AB68-1AD997A8604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EC8C75-9D1C-4D75-AB68-1AD997A86045}"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FEC8C75-9D1C-4D75-AB68-1AD997A8604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531BF2-85CA-422B-89F8-F08FE8B6AF5A}" type="datetimeFigureOut">
              <a:rPr lang="en-CA" smtClean="0"/>
              <a:pPr/>
              <a:t>2019-02-06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9FEC8C75-9D1C-4D75-AB68-1AD997A86045}"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531BF2-85CA-422B-89F8-F08FE8B6AF5A}" type="datetimeFigureOut">
              <a:rPr lang="en-CA" smtClean="0"/>
              <a:pPr/>
              <a:t>2019-02-06</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EC8C75-9D1C-4D75-AB68-1AD997A86045}"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800" dirty="0" smtClean="0"/>
              <a:t>Navigating Disruption: The politics of business tax reform as two-level game</a:t>
            </a:r>
            <a:endParaRPr lang="en-CA" sz="3800" dirty="0"/>
          </a:p>
        </p:txBody>
      </p:sp>
      <p:sp>
        <p:nvSpPr>
          <p:cNvPr id="3" name="Subtitle 2"/>
          <p:cNvSpPr>
            <a:spLocks noGrp="1"/>
          </p:cNvSpPr>
          <p:nvPr>
            <p:ph type="subTitle" idx="1"/>
          </p:nvPr>
        </p:nvSpPr>
        <p:spPr/>
        <p:txBody>
          <a:bodyPr>
            <a:normAutofit/>
          </a:bodyPr>
          <a:lstStyle/>
          <a:p>
            <a:r>
              <a:rPr lang="en-CA" sz="2000" dirty="0" smtClean="0"/>
              <a:t>Geoffrey Hale </a:t>
            </a:r>
          </a:p>
          <a:p>
            <a:r>
              <a:rPr lang="en-CA" sz="2000" dirty="0" smtClean="0"/>
              <a:t>Presented to Conference on: Reimagining Taxation in the 21</a:t>
            </a:r>
            <a:r>
              <a:rPr lang="en-CA" sz="2000" baseline="30000" dirty="0" smtClean="0"/>
              <a:t>st</a:t>
            </a:r>
            <a:r>
              <a:rPr lang="en-CA" sz="2000" dirty="0" smtClean="0"/>
              <a:t> Century</a:t>
            </a:r>
          </a:p>
          <a:p>
            <a:r>
              <a:rPr lang="en-CA" sz="2000" dirty="0" err="1" smtClean="0"/>
              <a:t>Osgoode</a:t>
            </a:r>
            <a:r>
              <a:rPr lang="en-CA" sz="2000" dirty="0" smtClean="0"/>
              <a:t> Hall Law School</a:t>
            </a:r>
          </a:p>
          <a:p>
            <a:r>
              <a:rPr lang="en-CA" sz="2000" dirty="0" smtClean="0"/>
              <a:t>February 8, 2019</a:t>
            </a:r>
            <a:endParaRPr lang="en-CA"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Outline</a:t>
            </a:r>
            <a:endParaRPr lang="en-CA" sz="4000" dirty="0"/>
          </a:p>
        </p:txBody>
      </p:sp>
      <p:sp>
        <p:nvSpPr>
          <p:cNvPr id="3" name="Content Placeholder 2"/>
          <p:cNvSpPr>
            <a:spLocks noGrp="1"/>
          </p:cNvSpPr>
          <p:nvPr>
            <p:ph idx="1"/>
          </p:nvPr>
        </p:nvSpPr>
        <p:spPr/>
        <p:txBody>
          <a:bodyPr>
            <a:normAutofit/>
          </a:bodyPr>
          <a:lstStyle/>
          <a:p>
            <a:r>
              <a:rPr lang="en-CA" sz="1800" dirty="0" smtClean="0"/>
              <a:t>Addresses challenges of business tax </a:t>
            </a:r>
            <a:r>
              <a:rPr lang="en-CA" sz="1800" dirty="0" smtClean="0"/>
              <a:t>reforms </a:t>
            </a:r>
            <a:r>
              <a:rPr lang="en-CA" sz="1800" dirty="0" smtClean="0"/>
              <a:t>in context of evolving international economic and tax environment</a:t>
            </a:r>
          </a:p>
          <a:p>
            <a:r>
              <a:rPr lang="en-CA" sz="1800" dirty="0" smtClean="0"/>
              <a:t>Major structural changes to tax policy akin to two-level games in international economic and security relations: maintaining international competitiveness of economy, tax system along with domestic political consent.</a:t>
            </a:r>
          </a:p>
          <a:p>
            <a:r>
              <a:rPr lang="en-CA" sz="1800" dirty="0" smtClean="0"/>
              <a:t>Tax competition in Canada’s “open economy” paradigm</a:t>
            </a:r>
          </a:p>
          <a:p>
            <a:pPr lvl="1"/>
            <a:r>
              <a:rPr lang="en-CA" sz="1600" dirty="0" smtClean="0"/>
              <a:t>Historical factors . . . Structural factors . . . A dynamic environment</a:t>
            </a:r>
          </a:p>
          <a:p>
            <a:r>
              <a:rPr lang="en-CA" sz="1800" dirty="0" smtClean="0"/>
              <a:t>U.S. business tax reforms:  Systemic Shock or TBD?</a:t>
            </a:r>
          </a:p>
          <a:p>
            <a:r>
              <a:rPr lang="en-CA" sz="1800" dirty="0" smtClean="0"/>
              <a:t>The case for incremental change.</a:t>
            </a:r>
          </a:p>
          <a:p>
            <a:pPr lvl="1">
              <a:buNone/>
            </a:pPr>
            <a:endParaRPr lang="en-CA" sz="1600" dirty="0" smtClean="0"/>
          </a:p>
          <a:p>
            <a:endParaRPr lang="en-CA" sz="1800" dirty="0" smtClean="0"/>
          </a:p>
          <a:p>
            <a:endParaRPr lang="en-CA" sz="1100" dirty="0" smtClean="0"/>
          </a:p>
          <a:p>
            <a:pPr lvl="1">
              <a:buNone/>
            </a:pPr>
            <a:endParaRPr lang="en-CA" sz="1400" dirty="0" smtClean="0"/>
          </a:p>
          <a:p>
            <a:pPr lvl="1"/>
            <a:endParaRPr lang="en-CA"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Business Tax Policies, International Competition, and Two-Level Games</a:t>
            </a:r>
            <a:endParaRPr lang="en-CA" sz="4000" dirty="0"/>
          </a:p>
        </p:txBody>
      </p:sp>
      <p:sp>
        <p:nvSpPr>
          <p:cNvPr id="3" name="Content Placeholder 2"/>
          <p:cNvSpPr>
            <a:spLocks noGrp="1"/>
          </p:cNvSpPr>
          <p:nvPr>
            <p:ph idx="1"/>
          </p:nvPr>
        </p:nvSpPr>
        <p:spPr/>
        <p:txBody>
          <a:bodyPr>
            <a:normAutofit/>
          </a:bodyPr>
          <a:lstStyle/>
          <a:p>
            <a:r>
              <a:rPr lang="en-CA" sz="1800" dirty="0" smtClean="0"/>
              <a:t>Concept of “two (or multi-) level games” rooted in IR, IPE literature</a:t>
            </a:r>
          </a:p>
          <a:p>
            <a:r>
              <a:rPr lang="en-CA" sz="1800" dirty="0" smtClean="0"/>
              <a:t>Requires balancing  international dimensions of policy in competitive environment (limited cooperation among governments) with need to maintain domestic consent (or diffuse domestic opposition) to policy change.</a:t>
            </a:r>
          </a:p>
          <a:p>
            <a:r>
              <a:rPr lang="en-CA" sz="1800" dirty="0" smtClean="0"/>
              <a:t>Business tax policy: balancing competitive environment for  attracting inward FDI, supporting international competitiveness of Canadian-based firms with </a:t>
            </a:r>
            <a:br>
              <a:rPr lang="en-CA" sz="1800" dirty="0" smtClean="0"/>
            </a:br>
            <a:r>
              <a:rPr lang="en-CA" sz="1800" dirty="0" smtClean="0"/>
              <a:t>a) limiting erosion of national tax base (i.e. tax arbitrage, income shifting); </a:t>
            </a:r>
            <a:r>
              <a:rPr lang="en-CA" sz="1800" dirty="0"/>
              <a:t> </a:t>
            </a:r>
            <a:r>
              <a:rPr lang="en-CA" sz="1800" dirty="0" smtClean="0"/>
              <a:t/>
            </a:r>
            <a:br>
              <a:rPr lang="en-CA" sz="1800" dirty="0" smtClean="0"/>
            </a:br>
            <a:r>
              <a:rPr lang="en-CA" sz="1800" dirty="0" smtClean="0"/>
              <a:t>b) maintenance of consent among engaged domestic publics, key stakeholders in competitive political environment.</a:t>
            </a:r>
          </a:p>
          <a:p>
            <a:r>
              <a:rPr lang="en-CA" sz="1800" dirty="0" smtClean="0"/>
              <a:t>International taxation policies (whether CIT or consumption-based) embedded within national tax regimes, political systems, but attentive to evolution of international norms.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Tax Competition in Canada’s </a:t>
            </a:r>
            <a:br>
              <a:rPr lang="en-CA" sz="4000" dirty="0" smtClean="0"/>
            </a:br>
            <a:r>
              <a:rPr lang="en-CA" sz="4000" dirty="0" smtClean="0"/>
              <a:t>“Open Economy” Paradigm </a:t>
            </a:r>
            <a:endParaRPr lang="en-CA" sz="4000" dirty="0"/>
          </a:p>
        </p:txBody>
      </p:sp>
      <p:sp>
        <p:nvSpPr>
          <p:cNvPr id="3" name="Content Placeholder 2"/>
          <p:cNvSpPr>
            <a:spLocks noGrp="1"/>
          </p:cNvSpPr>
          <p:nvPr>
            <p:ph idx="1"/>
          </p:nvPr>
        </p:nvSpPr>
        <p:spPr/>
        <p:txBody>
          <a:bodyPr>
            <a:normAutofit fontScale="92500" lnSpcReduction="10000"/>
          </a:bodyPr>
          <a:lstStyle/>
          <a:p>
            <a:r>
              <a:rPr lang="en-CA" sz="2000" dirty="0" smtClean="0"/>
              <a:t>“The Open Economy Paradigm”</a:t>
            </a:r>
          </a:p>
          <a:p>
            <a:pPr lvl="1"/>
            <a:r>
              <a:rPr lang="en-CA" sz="1800" dirty="0" smtClean="0"/>
              <a:t>Based on economic evidence that inward, outward flows of foreign investment provides net economic benefits to Canada as small, open economy in broader context of North American, wider international economic integration </a:t>
            </a:r>
          </a:p>
          <a:p>
            <a:pPr lvl="1"/>
            <a:r>
              <a:rPr lang="en-CA" sz="1800" dirty="0" smtClean="0"/>
              <a:t>CIT widely viewed as “withholding tax, backstop” vs. instrument of income, wealth redistribution (contrast to U.S.)</a:t>
            </a:r>
          </a:p>
          <a:p>
            <a:r>
              <a:rPr lang="en-CA" sz="2000" dirty="0" smtClean="0"/>
              <a:t>Historical factors</a:t>
            </a:r>
            <a:endParaRPr lang="en-CA" sz="1800" dirty="0" smtClean="0"/>
          </a:p>
          <a:p>
            <a:pPr lvl="1"/>
            <a:r>
              <a:rPr lang="en-CA" sz="1800" dirty="0" smtClean="0"/>
              <a:t>Canada traditionally dependent on significant levels of foreign investment</a:t>
            </a:r>
          </a:p>
          <a:p>
            <a:pPr lvl="1"/>
            <a:r>
              <a:rPr lang="en-CA" sz="1800" dirty="0" smtClean="0"/>
              <a:t>Incremental trade liberalization (pre-1987) led Finance to pursue comparable effective corporate tax rates for traded </a:t>
            </a:r>
            <a:r>
              <a:rPr lang="en-CA" sz="1800" dirty="0" smtClean="0"/>
              <a:t>sectors </a:t>
            </a:r>
            <a:endParaRPr lang="en-CA" sz="1800" dirty="0" smtClean="0"/>
          </a:p>
          <a:p>
            <a:pPr lvl="1"/>
            <a:r>
              <a:rPr lang="en-CA" sz="1800" dirty="0" smtClean="0"/>
              <a:t>Previous tax </a:t>
            </a:r>
            <a:r>
              <a:rPr lang="en-CA" sz="1800" dirty="0" smtClean="0"/>
              <a:t>reforms (1987-88) heavily influenced by broad outlines of U.S., U.K. tax reforms; post-FTA competitiveness issues drove shift to value-added taxation (GST … later HST)</a:t>
            </a:r>
          </a:p>
          <a:p>
            <a:pPr lvl="1"/>
            <a:r>
              <a:rPr lang="en-CA" sz="1800" dirty="0" smtClean="0"/>
              <a:t>Rising concerns over </a:t>
            </a:r>
            <a:r>
              <a:rPr lang="en-CA" sz="1800" dirty="0" smtClean="0"/>
              <a:t>corporate income / cost shifting </a:t>
            </a:r>
            <a:r>
              <a:rPr lang="en-CA" sz="1800" dirty="0" smtClean="0"/>
              <a:t>as response to METR differentials (Technical Committee)</a:t>
            </a:r>
          </a:p>
          <a:p>
            <a:pPr lvl="1"/>
            <a:r>
              <a:rPr lang="en-CA" sz="1800" dirty="0" smtClean="0"/>
              <a:t>Rapid increase in both inbound, outbound Canadian FDI during, since 1990s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Canada’s Outward, Inward FDI</a:t>
            </a:r>
            <a:endParaRPr lang="en-CA" sz="4000" dirty="0"/>
          </a:p>
        </p:txBody>
      </p:sp>
      <p:sp>
        <p:nvSpPr>
          <p:cNvPr id="3" name="Content Placeholder 2"/>
          <p:cNvSpPr>
            <a:spLocks noGrp="1"/>
          </p:cNvSpPr>
          <p:nvPr>
            <p:ph idx="1"/>
          </p:nvPr>
        </p:nvSpPr>
        <p:spPr/>
        <p:txBody>
          <a:bodyPr>
            <a:normAutofit lnSpcReduction="10000"/>
          </a:bodyPr>
          <a:lstStyle/>
          <a:p>
            <a:pPr>
              <a:buNone/>
            </a:pPr>
            <a:r>
              <a:rPr lang="en-CA" sz="1800" dirty="0" smtClean="0"/>
              <a:t>% of GDP (equity)			1990 	2000	2005	2011	2017</a:t>
            </a:r>
          </a:p>
          <a:p>
            <a:pPr>
              <a:buNone/>
            </a:pPr>
            <a:r>
              <a:rPr lang="en-CA" sz="1800" dirty="0" err="1" smtClean="0"/>
              <a:t>Cdn</a:t>
            </a:r>
            <a:r>
              <a:rPr lang="en-CA" sz="1800" dirty="0" smtClean="0"/>
              <a:t>. Direct Investment Abroad	14.2	32.3	31.9	38.3	52.4</a:t>
            </a:r>
          </a:p>
          <a:p>
            <a:pPr>
              <a:buNone/>
            </a:pPr>
            <a:r>
              <a:rPr lang="en-CA" sz="1800" dirty="0" smtClean="0"/>
              <a:t>Foreign Direct Investment 		18.9	28.9	28.1	35.6	38.6 </a:t>
            </a:r>
            <a:endParaRPr lang="en-CA" sz="1200" dirty="0" smtClean="0"/>
          </a:p>
          <a:p>
            <a:pPr>
              <a:buNone/>
            </a:pPr>
            <a:r>
              <a:rPr lang="en-CA" sz="1200" dirty="0" smtClean="0"/>
              <a:t>Source: Statistics Canada, CANSIM 376-0051, 384-0038.</a:t>
            </a:r>
          </a:p>
          <a:p>
            <a:pPr>
              <a:buNone/>
            </a:pPr>
            <a:endParaRPr lang="en-CA" sz="1800" dirty="0" smtClean="0"/>
          </a:p>
          <a:p>
            <a:pPr>
              <a:buNone/>
            </a:pPr>
            <a:r>
              <a:rPr lang="en-CA" sz="1800" dirty="0" smtClean="0"/>
              <a:t>% of GDP (equity + net loans)	2005		2011		2017</a:t>
            </a:r>
          </a:p>
          <a:p>
            <a:pPr>
              <a:buNone/>
            </a:pPr>
            <a:r>
              <a:rPr lang="en-CA" sz="1800" dirty="0" smtClean="0"/>
              <a:t>Canada (outward)			</a:t>
            </a:r>
            <a:r>
              <a:rPr lang="en-CA" sz="1800" b="1" dirty="0" smtClean="0"/>
              <a:t>59.2</a:t>
            </a:r>
            <a:r>
              <a:rPr lang="en-CA" sz="1800" dirty="0" smtClean="0"/>
              <a:t>		49.9		</a:t>
            </a:r>
            <a:r>
              <a:rPr lang="en-CA" sz="1800" b="1" dirty="0" smtClean="0"/>
              <a:t>90.1</a:t>
            </a:r>
            <a:endParaRPr lang="en-CA" sz="1800" dirty="0" smtClean="0"/>
          </a:p>
          <a:p>
            <a:pPr>
              <a:buNone/>
            </a:pPr>
            <a:r>
              <a:rPr lang="en-CA" sz="1800" dirty="0" smtClean="0"/>
              <a:t>Canada (inward)			</a:t>
            </a:r>
            <a:r>
              <a:rPr lang="en-CA" sz="1800" b="1" dirty="0" smtClean="0"/>
              <a:t>54.6</a:t>
            </a:r>
            <a:r>
              <a:rPr lang="en-CA" sz="1800" dirty="0" smtClean="0"/>
              <a:t>		</a:t>
            </a:r>
            <a:r>
              <a:rPr lang="en-CA" sz="1800" b="1" dirty="0" smtClean="0"/>
              <a:t>48.2</a:t>
            </a:r>
            <a:r>
              <a:rPr lang="en-CA" sz="1800" dirty="0" smtClean="0"/>
              <a:t>		</a:t>
            </a:r>
            <a:r>
              <a:rPr lang="en-CA" sz="1800" b="1" dirty="0" smtClean="0"/>
              <a:t>65.2</a:t>
            </a:r>
            <a:endParaRPr lang="en-CA" sz="1800" dirty="0" smtClean="0"/>
          </a:p>
          <a:p>
            <a:pPr>
              <a:buNone/>
            </a:pPr>
            <a:r>
              <a:rPr lang="en-CA" sz="1800" dirty="0" smtClean="0"/>
              <a:t>U.S. (outward)			27.8		29.1		40.4</a:t>
            </a:r>
          </a:p>
          <a:p>
            <a:pPr>
              <a:buNone/>
            </a:pPr>
            <a:r>
              <a:rPr lang="en-CA" sz="1800" dirty="0" smtClean="0"/>
              <a:t>U.S. (inward)			21.5		22.6		40.5</a:t>
            </a:r>
          </a:p>
          <a:p>
            <a:pPr>
              <a:buNone/>
            </a:pPr>
            <a:r>
              <a:rPr lang="en-CA" sz="1400" dirty="0" smtClean="0"/>
              <a:t>Bold – highest level among top 10 </a:t>
            </a:r>
            <a:r>
              <a:rPr lang="en-CA" sz="1400" dirty="0" smtClean="0"/>
              <a:t>global economies</a:t>
            </a:r>
            <a:endParaRPr lang="en-CA" sz="1400" dirty="0" smtClean="0"/>
          </a:p>
          <a:p>
            <a:pPr>
              <a:buNone/>
            </a:pPr>
            <a:r>
              <a:rPr lang="en-CA" sz="1200" dirty="0" smtClean="0"/>
              <a:t>Source: OECD, 2019.</a:t>
            </a:r>
            <a:endParaRPr lang="en-CA" sz="1500" dirty="0" smtClean="0"/>
          </a:p>
          <a:p>
            <a:pPr>
              <a:buNone/>
            </a:pPr>
            <a:r>
              <a:rPr lang="en-CA" sz="1800" dirty="0" smtClean="0"/>
              <a:t>Average FDI Flows (Canada) 2008-17:  Outward – 3.65%	 Inward – 2.59%     </a:t>
            </a:r>
            <a:r>
              <a:rPr lang="en-CA" dirty="0" smtClean="0"/>
              <a:t>  	</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Tax Competition in Canada’s </a:t>
            </a:r>
            <a:br>
              <a:rPr lang="en-CA" sz="3600" dirty="0" smtClean="0"/>
            </a:br>
            <a:r>
              <a:rPr lang="en-CA" sz="3600" dirty="0" smtClean="0"/>
              <a:t>“Open Economy” Paradigm  II</a:t>
            </a:r>
            <a:endParaRPr lang="en-CA" sz="3600" dirty="0"/>
          </a:p>
        </p:txBody>
      </p:sp>
      <p:sp>
        <p:nvSpPr>
          <p:cNvPr id="3" name="Content Placeholder 2"/>
          <p:cNvSpPr>
            <a:spLocks noGrp="1"/>
          </p:cNvSpPr>
          <p:nvPr>
            <p:ph idx="1"/>
          </p:nvPr>
        </p:nvSpPr>
        <p:spPr/>
        <p:txBody>
          <a:bodyPr>
            <a:normAutofit/>
          </a:bodyPr>
          <a:lstStyle/>
          <a:p>
            <a:r>
              <a:rPr lang="en-CA" sz="2000" dirty="0" smtClean="0"/>
              <a:t>Structural factors / dynamic environment</a:t>
            </a:r>
          </a:p>
          <a:p>
            <a:pPr lvl="1"/>
            <a:r>
              <a:rPr lang="en-CA" sz="1800" dirty="0" smtClean="0"/>
              <a:t>Growing international competition for investment</a:t>
            </a:r>
            <a:endParaRPr lang="en-CA" sz="1500" dirty="0" smtClean="0"/>
          </a:p>
          <a:p>
            <a:pPr lvl="1"/>
            <a:r>
              <a:rPr lang="en-CA" sz="1800" dirty="0" smtClean="0"/>
              <a:t>METRs in late 1990s relatively high (~ 43%) among industrial countries</a:t>
            </a:r>
          </a:p>
          <a:p>
            <a:pPr lvl="2"/>
            <a:r>
              <a:rPr lang="en-CA" sz="1500" dirty="0" smtClean="0"/>
              <a:t>Incremental measures after 2000 largely “defensive” --  phased eliminations  of capital taxes (2002-08), phased reductions of marginal CIT rates (2006-12) (</a:t>
            </a:r>
            <a:r>
              <a:rPr lang="en-CA" sz="1500" dirty="0" smtClean="0"/>
              <a:t>1-2 </a:t>
            </a:r>
            <a:r>
              <a:rPr lang="en-CA" sz="1500" dirty="0" smtClean="0"/>
              <a:t>lowest in G-7)</a:t>
            </a:r>
          </a:p>
          <a:p>
            <a:pPr lvl="2"/>
            <a:r>
              <a:rPr lang="en-CA" sz="1500" dirty="0" smtClean="0"/>
              <a:t>BUT: conditional on parallel tax measures benefiting individuals, fiscal sustainability</a:t>
            </a:r>
          </a:p>
          <a:p>
            <a:pPr lvl="2"/>
            <a:r>
              <a:rPr lang="en-CA" sz="1500" dirty="0" smtClean="0"/>
              <a:t>Incentives for provincial sales tax harmonization (Ontario: ~ 10% METR impact)</a:t>
            </a:r>
          </a:p>
          <a:p>
            <a:pPr lvl="2"/>
            <a:r>
              <a:rPr lang="en-US" sz="1500" dirty="0" smtClean="0"/>
              <a:t>Combined fed-prov. METR 26.5% by 2013.</a:t>
            </a:r>
            <a:endParaRPr lang="en-CA" sz="1500" dirty="0" smtClean="0"/>
          </a:p>
          <a:p>
            <a:pPr lvl="1"/>
            <a:r>
              <a:rPr lang="en-CA" sz="1800" dirty="0" smtClean="0"/>
              <a:t>Substantial corporate use of Caribbean tax havens for allocation of outbound FDI </a:t>
            </a:r>
            <a:r>
              <a:rPr lang="en-CA" sz="1800" dirty="0" smtClean="0">
                <a:sym typeface="Wingdings" pitchFamily="2" charset="2"/>
              </a:rPr>
              <a:t> 16.7% of </a:t>
            </a:r>
            <a:r>
              <a:rPr lang="en-CA" sz="1800" dirty="0" err="1" smtClean="0">
                <a:sym typeface="Wingdings" pitchFamily="2" charset="2"/>
              </a:rPr>
              <a:t>Cdn</a:t>
            </a:r>
            <a:r>
              <a:rPr lang="en-CA" sz="1800" dirty="0" smtClean="0">
                <a:sym typeface="Wingdings" pitchFamily="2" charset="2"/>
              </a:rPr>
              <a:t>. (equity-based) FDI in 2017</a:t>
            </a:r>
          </a:p>
          <a:p>
            <a:pPr lvl="2"/>
            <a:r>
              <a:rPr lang="en-US" sz="1500" dirty="0" smtClean="0">
                <a:sym typeface="Wingdings" pitchFamily="2" charset="2"/>
              </a:rPr>
              <a:t>Efforts to limit “double-dip” financing (Sec. 18.2) disrupted by financial crisis, corporate pushback to Advisory Panel on International Taxation (2007-08)</a:t>
            </a:r>
            <a:endParaRPr lang="en-CA" sz="1500" dirty="0" smtClean="0">
              <a:sym typeface="Wingdings" pitchFamily="2" charset="2"/>
            </a:endParaRPr>
          </a:p>
          <a:p>
            <a:pPr lvl="1"/>
            <a:r>
              <a:rPr lang="en-US" sz="1800" dirty="0" smtClean="0">
                <a:sym typeface="Wingdings" pitchFamily="2" charset="2"/>
              </a:rPr>
              <a:t>Domestic tax changes led to rapid increase in outbound pension investment, growing shift to direct investment, “alternatives” after 2005.</a:t>
            </a:r>
          </a:p>
          <a:p>
            <a:pPr lvl="2"/>
            <a:r>
              <a:rPr lang="en-US" sz="1500" dirty="0" smtClean="0">
                <a:sym typeface="Wingdings" pitchFamily="2" charset="2"/>
              </a:rPr>
              <a:t>“Big 10” Funds: Outbound investment 55.4% of $ 1.2 trillion AUM (2014)</a:t>
            </a:r>
            <a:endParaRPr lang="en-CA" sz="1500" dirty="0" smtClean="0">
              <a:sym typeface="Wingdings" pitchFamily="2" charset="2"/>
            </a:endParaRPr>
          </a:p>
          <a:p>
            <a:pPr lvl="2"/>
            <a:endParaRPr lang="en-CA" sz="1500" dirty="0" smtClean="0"/>
          </a:p>
          <a:p>
            <a:pPr lvl="1"/>
            <a:endParaRPr lang="en-CA" sz="1800" dirty="0" smtClean="0"/>
          </a:p>
          <a:p>
            <a:pPr lvl="2"/>
            <a:endParaRPr lang="en-CA"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t>New(</a:t>
            </a:r>
            <a:r>
              <a:rPr lang="en-CA" sz="4000" dirty="0" err="1" smtClean="0"/>
              <a:t>ish</a:t>
            </a:r>
            <a:r>
              <a:rPr lang="en-CA" sz="4000" dirty="0" smtClean="0"/>
              <a:t>) </a:t>
            </a:r>
            <a:r>
              <a:rPr lang="en-CA" sz="4000" dirty="0" smtClean="0"/>
              <a:t>Developments in </a:t>
            </a:r>
            <a:br>
              <a:rPr lang="en-CA" sz="4000" dirty="0" smtClean="0"/>
            </a:br>
            <a:r>
              <a:rPr lang="en-CA" sz="4000" dirty="0" smtClean="0"/>
              <a:t>International Tax Competition</a:t>
            </a:r>
            <a:endParaRPr lang="en-CA" sz="4000" dirty="0"/>
          </a:p>
        </p:txBody>
      </p:sp>
      <p:sp>
        <p:nvSpPr>
          <p:cNvPr id="3" name="Content Placeholder 2"/>
          <p:cNvSpPr>
            <a:spLocks noGrp="1"/>
          </p:cNvSpPr>
          <p:nvPr>
            <p:ph idx="1"/>
          </p:nvPr>
        </p:nvSpPr>
        <p:spPr/>
        <p:txBody>
          <a:bodyPr>
            <a:normAutofit/>
          </a:bodyPr>
          <a:lstStyle/>
          <a:p>
            <a:r>
              <a:rPr lang="en-CA" sz="2000" dirty="0" smtClean="0"/>
              <a:t>Rapid growth in cross-border / international digital, e-commerce</a:t>
            </a:r>
          </a:p>
          <a:p>
            <a:pPr lvl="1"/>
            <a:r>
              <a:rPr lang="en-CA" sz="1800" dirty="0" smtClean="0"/>
              <a:t>Growing source of tax base erosion, competitive impact on domestic </a:t>
            </a:r>
            <a:r>
              <a:rPr lang="en-CA" sz="1800" dirty="0" smtClean="0"/>
              <a:t>retail, some service sectors </a:t>
            </a:r>
            <a:r>
              <a:rPr lang="en-CA" sz="1800" dirty="0" smtClean="0"/>
              <a:t>(major element in USMCA negotiations)</a:t>
            </a:r>
          </a:p>
          <a:p>
            <a:r>
              <a:rPr lang="en-CA" sz="2000" dirty="0" smtClean="0"/>
              <a:t>Impact of proposed carbon tax measures on emissions-intensive, trade-exposed (EITI) industries</a:t>
            </a:r>
          </a:p>
          <a:p>
            <a:pPr lvl="1"/>
            <a:endParaRPr lang="en-CA"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U.S. Tax Reforms: Cross-Border Tax Competition with a Vengeance </a:t>
            </a:r>
            <a:endParaRPr lang="en-CA" sz="4000" dirty="0"/>
          </a:p>
        </p:txBody>
      </p:sp>
      <p:sp>
        <p:nvSpPr>
          <p:cNvPr id="3" name="Content Placeholder 2"/>
          <p:cNvSpPr>
            <a:spLocks noGrp="1"/>
          </p:cNvSpPr>
          <p:nvPr>
            <p:ph idx="1"/>
          </p:nvPr>
        </p:nvSpPr>
        <p:spPr/>
        <p:txBody>
          <a:bodyPr>
            <a:normAutofit lnSpcReduction="10000"/>
          </a:bodyPr>
          <a:lstStyle/>
          <a:p>
            <a:r>
              <a:rPr lang="en-US" sz="2000" dirty="0" smtClean="0"/>
              <a:t>Extended debate (2010-16) prior to 2017 “Tax Cuts and Jobs Act”</a:t>
            </a:r>
          </a:p>
          <a:p>
            <a:r>
              <a:rPr lang="en-US" sz="2000" dirty="0" smtClean="0"/>
              <a:t>Marginal rate reductions (35% </a:t>
            </a:r>
            <a:r>
              <a:rPr lang="en-US" sz="2000" dirty="0" smtClean="0">
                <a:sym typeface="Wingdings" pitchFamily="2" charset="2"/>
              </a:rPr>
              <a:t> 21%) accompanied by average METR reductions from 35.3%  18.9%, eliminating Canadian advantage</a:t>
            </a:r>
          </a:p>
          <a:p>
            <a:pPr lvl="1"/>
            <a:r>
              <a:rPr lang="en-US" sz="1800" dirty="0" smtClean="0">
                <a:sym typeface="Wingdings" pitchFamily="2" charset="2"/>
              </a:rPr>
              <a:t>reinforced by expensing of capital investment </a:t>
            </a:r>
          </a:p>
          <a:p>
            <a:pPr lvl="1"/>
            <a:r>
              <a:rPr lang="en-US" sz="1800" dirty="0" smtClean="0">
                <a:sym typeface="Wingdings" pitchFamily="2" charset="2"/>
              </a:rPr>
              <a:t>Marginal rates “permanent,” </a:t>
            </a:r>
            <a:r>
              <a:rPr lang="en-US" sz="1800" dirty="0" smtClean="0">
                <a:sym typeface="Wingdings" pitchFamily="2" charset="2"/>
              </a:rPr>
              <a:t>accelerated CCA </a:t>
            </a:r>
            <a:r>
              <a:rPr lang="en-US" sz="1800" dirty="0" smtClean="0">
                <a:sym typeface="Wingdings" pitchFamily="2" charset="2"/>
              </a:rPr>
              <a:t>to be phased out 2022-27</a:t>
            </a:r>
            <a:endParaRPr lang="en-CA" sz="1800" dirty="0" smtClean="0"/>
          </a:p>
          <a:p>
            <a:pPr lvl="1"/>
            <a:r>
              <a:rPr lang="en-US" sz="1800" dirty="0" smtClean="0">
                <a:sym typeface="Wingdings" pitchFamily="2" charset="2"/>
              </a:rPr>
              <a:t>Canada plays </a:t>
            </a:r>
            <a:r>
              <a:rPr lang="en-US" sz="1800" dirty="0" err="1" smtClean="0">
                <a:sym typeface="Wingdings" pitchFamily="2" charset="2"/>
              </a:rPr>
              <a:t>defence</a:t>
            </a:r>
            <a:r>
              <a:rPr lang="en-US" sz="1800" dirty="0" smtClean="0">
                <a:sym typeface="Wingdings" pitchFamily="2" charset="2"/>
              </a:rPr>
              <a:t>, parallels CCA measures 2018-27 (Nov. 18)</a:t>
            </a:r>
          </a:p>
          <a:p>
            <a:r>
              <a:rPr lang="en-US" sz="2000" dirty="0" smtClean="0">
                <a:sym typeface="Wingdings" pitchFamily="2" charset="2"/>
              </a:rPr>
              <a:t>Several major inducements for shifting income to U.S., debt financing to U.S. foreign affiliates</a:t>
            </a:r>
          </a:p>
          <a:p>
            <a:pPr lvl="1"/>
            <a:r>
              <a:rPr lang="en-US" sz="1800" dirty="0" smtClean="0">
                <a:sym typeface="Wingdings" pitchFamily="2" charset="2"/>
              </a:rPr>
              <a:t>30% cap on interest rate deductibility (except real estate)</a:t>
            </a:r>
          </a:p>
          <a:p>
            <a:pPr lvl="1"/>
            <a:r>
              <a:rPr lang="en-US" sz="1800" dirty="0" smtClean="0">
                <a:sym typeface="Wingdings" pitchFamily="2" charset="2"/>
              </a:rPr>
              <a:t>Base Erosion &amp; Avoidance Tax (BEAT) limiting related party transfers for foreign affiliates in U.S</a:t>
            </a:r>
            <a:r>
              <a:rPr lang="en-US" sz="1800" dirty="0" smtClean="0">
                <a:sym typeface="Wingdings" pitchFamily="2" charset="2"/>
              </a:rPr>
              <a:t>. </a:t>
            </a:r>
            <a:endParaRPr lang="en-US" sz="1800" dirty="0" smtClean="0">
              <a:sym typeface="Wingdings" pitchFamily="2" charset="2"/>
            </a:endParaRPr>
          </a:p>
          <a:p>
            <a:pPr lvl="1"/>
            <a:r>
              <a:rPr lang="en-US" sz="1800" dirty="0" smtClean="0">
                <a:sym typeface="Wingdings" pitchFamily="2" charset="2"/>
              </a:rPr>
              <a:t>“GILTI”: Global Intangible Income tax – effective foreign minimum tax on </a:t>
            </a:r>
            <a:r>
              <a:rPr lang="en-US" sz="1800" dirty="0" err="1" smtClean="0">
                <a:sym typeface="Wingdings" pitchFamily="2" charset="2"/>
              </a:rPr>
              <a:t>supranormal</a:t>
            </a:r>
            <a:r>
              <a:rPr lang="en-US" sz="1800" dirty="0" smtClean="0">
                <a:sym typeface="Wingdings" pitchFamily="2" charset="2"/>
              </a:rPr>
              <a:t> returns of U.S. firms’ international affiliates  targeted at repatriation of intangible income, </a:t>
            </a:r>
            <a:r>
              <a:rPr lang="en-US" sz="1800" smtClean="0">
                <a:sym typeface="Wingdings" pitchFamily="2" charset="2"/>
              </a:rPr>
              <a:t>in </a:t>
            </a:r>
            <a:r>
              <a:rPr lang="en-US" sz="1800" smtClean="0">
                <a:sym typeface="Wingdings" pitchFamily="2" charset="2"/>
              </a:rPr>
              <a:t>particular, </a:t>
            </a:r>
            <a:r>
              <a:rPr lang="en-US" sz="1800" dirty="0" smtClean="0">
                <a:sym typeface="Wingdings" pitchFamily="2" charset="2"/>
              </a:rPr>
              <a:t>to U.S. as part of broader strategic trade policy.</a:t>
            </a:r>
          </a:p>
          <a:p>
            <a:pPr lvl="1"/>
            <a:endParaRPr lang="en-US" sz="1800" dirty="0" smtClean="0">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Responding to Trump Tax Shock</a:t>
            </a:r>
            <a:endParaRPr lang="en-CA" sz="4000" dirty="0"/>
          </a:p>
        </p:txBody>
      </p:sp>
      <p:sp>
        <p:nvSpPr>
          <p:cNvPr id="3" name="Content Placeholder 2"/>
          <p:cNvSpPr>
            <a:spLocks noGrp="1"/>
          </p:cNvSpPr>
          <p:nvPr>
            <p:ph idx="1"/>
          </p:nvPr>
        </p:nvSpPr>
        <p:spPr/>
        <p:txBody>
          <a:bodyPr>
            <a:normAutofit/>
          </a:bodyPr>
          <a:lstStyle/>
          <a:p>
            <a:r>
              <a:rPr lang="en-US" sz="1800" dirty="0" smtClean="0"/>
              <a:t>Canada’s medium-long term response depends on relative U.S. policy stability</a:t>
            </a:r>
          </a:p>
          <a:p>
            <a:pPr lvl="1"/>
            <a:r>
              <a:rPr lang="en-US" sz="1600" dirty="0" smtClean="0">
                <a:sym typeface="Wingdings" pitchFamily="2" charset="2"/>
              </a:rPr>
              <a:t>Are current tax and spending policies economically, politically sustainable?</a:t>
            </a:r>
          </a:p>
          <a:p>
            <a:pPr lvl="1"/>
            <a:r>
              <a:rPr lang="en-US" sz="1600" dirty="0" err="1" smtClean="0">
                <a:sym typeface="Wingdings" pitchFamily="2" charset="2"/>
              </a:rPr>
              <a:t>Morneau’s</a:t>
            </a:r>
            <a:r>
              <a:rPr lang="en-US" sz="1600" dirty="0" smtClean="0">
                <a:sym typeface="Wingdings" pitchFamily="2" charset="2"/>
              </a:rPr>
              <a:t> CCA stopgap probably adequate for time being.</a:t>
            </a:r>
            <a:endParaRPr lang="en-US" sz="1600" dirty="0" smtClean="0"/>
          </a:p>
          <a:p>
            <a:r>
              <a:rPr lang="en-US" sz="1800" dirty="0" smtClean="0">
                <a:sym typeface="Wingdings" pitchFamily="2" charset="2"/>
              </a:rPr>
              <a:t>Proposals for comprehensive Canadian tax reform  intellectually elegant but probably not politically achievable, sustainable within electoral horizons of average government</a:t>
            </a:r>
          </a:p>
          <a:p>
            <a:pPr lvl="1"/>
            <a:r>
              <a:rPr lang="en-US" sz="1600" dirty="0" smtClean="0">
                <a:sym typeface="Wingdings" pitchFamily="2" charset="2"/>
              </a:rPr>
              <a:t>Purposeful </a:t>
            </a:r>
            <a:r>
              <a:rPr lang="en-US" sz="1600" dirty="0" err="1" smtClean="0">
                <a:sym typeface="Wingdings" pitchFamily="2" charset="2"/>
              </a:rPr>
              <a:t>incrementalism</a:t>
            </a:r>
            <a:r>
              <a:rPr lang="en-US" sz="1600" dirty="0" smtClean="0">
                <a:sym typeface="Wingdings" pitchFamily="2" charset="2"/>
              </a:rPr>
              <a:t> targeting specific issues more effective, if “second-best” solution.</a:t>
            </a:r>
          </a:p>
          <a:p>
            <a:r>
              <a:rPr lang="en-US" sz="1800" dirty="0" smtClean="0">
                <a:sym typeface="Wingdings" pitchFamily="2" charset="2"/>
              </a:rPr>
              <a:t>What might work?</a:t>
            </a:r>
          </a:p>
          <a:p>
            <a:pPr lvl="1"/>
            <a:r>
              <a:rPr lang="en-US" sz="1600" dirty="0" smtClean="0">
                <a:sym typeface="Wingdings" pitchFamily="2" charset="2"/>
              </a:rPr>
              <a:t>Consider Patent Box options to encourage domestic investments in innovation</a:t>
            </a:r>
          </a:p>
          <a:p>
            <a:pPr lvl="1"/>
            <a:r>
              <a:rPr lang="en-US" sz="1600" dirty="0" smtClean="0">
                <a:sym typeface="Wingdings" pitchFamily="2" charset="2"/>
              </a:rPr>
              <a:t>Consider extending Thin Capitalization rules to apply to third-party debt – but only after examining actual impact of similar systems in U.K., Australia, N.Z.</a:t>
            </a:r>
          </a:p>
          <a:p>
            <a:pPr lvl="1"/>
            <a:r>
              <a:rPr lang="en-US" sz="1600" dirty="0" smtClean="0">
                <a:sym typeface="Wingdings" pitchFamily="2" charset="2"/>
              </a:rPr>
              <a:t>Expand HST registration requirements for cross-border digital / e-commerce with reasonable </a:t>
            </a:r>
            <a:r>
              <a:rPr lang="en-US" sz="1600" i="1" dirty="0" smtClean="0">
                <a:sym typeface="Wingdings" pitchFamily="2" charset="2"/>
              </a:rPr>
              <a:t>de </a:t>
            </a:r>
            <a:r>
              <a:rPr lang="en-US" sz="1600" i="1" dirty="0" err="1" smtClean="0">
                <a:sym typeface="Wingdings" pitchFamily="2" charset="2"/>
              </a:rPr>
              <a:t>minimis</a:t>
            </a:r>
            <a:r>
              <a:rPr lang="en-US" sz="1600" dirty="0" smtClean="0">
                <a:sym typeface="Wingdings" pitchFamily="2" charset="2"/>
              </a:rPr>
              <a:t> thresholds</a:t>
            </a:r>
          </a:p>
          <a:p>
            <a:pPr lvl="1"/>
            <a:endParaRPr lang="en-US" sz="1600" dirty="0" smtClean="0">
              <a:sym typeface="Wingdings" pitchFamily="2" charset="2"/>
            </a:endParaRPr>
          </a:p>
          <a:p>
            <a:pPr lvl="1"/>
            <a:endParaRPr lang="en-US" sz="1600" dirty="0" smtClean="0">
              <a:sym typeface="Wingdings" pitchFamily="2" charset="2"/>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TotalTime>
  <Words>902</Words>
  <Application>Microsoft Office PowerPoint</Application>
  <PresentationFormat>On-screen Show (4:3)</PresentationFormat>
  <Paragraphs>83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Navigating Disruption: The politics of business tax reform as two-level game</vt:lpstr>
      <vt:lpstr>Outline</vt:lpstr>
      <vt:lpstr>Business Tax Policies, International Competition, and Two-Level Games</vt:lpstr>
      <vt:lpstr>Tax Competition in Canada’s  “Open Economy” Paradigm </vt:lpstr>
      <vt:lpstr>Canada’s Outward, Inward FDI</vt:lpstr>
      <vt:lpstr>Tax Competition in Canada’s  “Open Economy” Paradigm  II</vt:lpstr>
      <vt:lpstr>New(ish) Developments in  International Tax Competition</vt:lpstr>
      <vt:lpstr>U.S. Tax Reforms: Cross-Border Tax Competition with a Vengeance </vt:lpstr>
      <vt:lpstr>Responding to Trump Tax Shock</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Disruption: The politics of business tax reform as two-level game</dc:title>
  <dc:creator>Geoffrey</dc:creator>
  <cp:lastModifiedBy>Geoffrey</cp:lastModifiedBy>
  <cp:revision>21</cp:revision>
  <dcterms:created xsi:type="dcterms:W3CDTF">2019-02-02T23:30:51Z</dcterms:created>
  <dcterms:modified xsi:type="dcterms:W3CDTF">2019-02-06T20:33:51Z</dcterms:modified>
</cp:coreProperties>
</file>