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  <p:sldId id="273" r:id="rId6"/>
    <p:sldId id="27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82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5" d="100"/>
        <a:sy n="1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Red option 1 (add own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4587875" cy="6858000"/>
          </a:xfrm>
          <a:prstGeom prst="rect">
            <a:avLst/>
          </a:prstGeom>
          <a:solidFill>
            <a:srgbClr val="E64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587875" y="0"/>
            <a:ext cx="4556125" cy="6858000"/>
          </a:xfr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13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2"/>
          </p:nvPr>
        </p:nvSpPr>
        <p:spPr>
          <a:xfrm>
            <a:off x="457200" y="1360488"/>
            <a:ext cx="4038600" cy="41306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5491163"/>
            <a:ext cx="4038600" cy="537602"/>
          </a:xfrm>
        </p:spPr>
        <p:txBody>
          <a:bodyPr lIns="0" tIns="72000" rIns="7200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550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457200" y="1360488"/>
            <a:ext cx="4038600" cy="413067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5491163"/>
            <a:ext cx="4038600" cy="537602"/>
          </a:xfrm>
        </p:spPr>
        <p:txBody>
          <a:bodyPr lIns="0" tIns="72000" rIns="7200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15921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  <p:txBody>
          <a:bodyPr anchor="ctr" anchorCtr="1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88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9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349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8" name="Picture 7" descr="USY_MB1_PMS_1_Colour_Reverse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348302"/>
            <a:ext cx="8388586" cy="443577"/>
          </a:xfrm>
        </p:spPr>
        <p:txBody>
          <a:bodyPr anchor="t"/>
          <a:lstStyle>
            <a:lvl1pPr>
              <a:defRPr baseline="0"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2765" y="799353"/>
            <a:ext cx="8387705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54455" y="1800412"/>
            <a:ext cx="8226486" cy="4635496"/>
          </a:xfr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3799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4025" y="5902369"/>
            <a:ext cx="1536700" cy="53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96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897563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55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4025" y="5902369"/>
            <a:ext cx="1536700" cy="53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9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Red option 5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4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10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White option 1 (add own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587876" y="418354"/>
            <a:ext cx="4150358" cy="6017555"/>
          </a:xfrm>
          <a:solidFill>
            <a:schemeClr val="accent4"/>
          </a:solidFill>
          <a:ln>
            <a:noFill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38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Whit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419100"/>
            <a:ext cx="4035425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USY_MB1_PMS_1_Colour_Standard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760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Whit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419100"/>
            <a:ext cx="4035425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USY_MB1_PMS_1_Colour_Standard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85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White option 5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7" descr="USY_MB1_PMS_1_Colour_Standard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5905500"/>
            <a:ext cx="1536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81884" y="1797599"/>
            <a:ext cx="3948874" cy="443577"/>
          </a:xfrm>
        </p:spPr>
        <p:txBody>
          <a:bodyPr anchor="t"/>
          <a:lstStyle>
            <a:lvl1pPr>
              <a:defRPr sz="2200"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6941" y="3360968"/>
            <a:ext cx="3963817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2766" y="2248650"/>
            <a:ext cx="3947992" cy="8524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990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  <a:lvl2pPr marL="742950" indent="-285750">
              <a:lnSpc>
                <a:spcPct val="90000"/>
              </a:lnSpc>
              <a:buFont typeface="Lucida Grande"/>
              <a:buChar char="–"/>
              <a:defRPr/>
            </a:lvl2pPr>
            <a:lvl3pPr>
              <a:lnSpc>
                <a:spcPct val="90000"/>
              </a:lnSpc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7858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86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5491163"/>
            <a:ext cx="4038600" cy="537602"/>
          </a:xfrm>
        </p:spPr>
        <p:txBody>
          <a:bodyPr lIns="0" tIns="72000" rIns="7200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57200" y="1360488"/>
            <a:ext cx="4038600" cy="41303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64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9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8422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74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Insert slide title here… 24pt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8900"/>
            <a:ext cx="8229600" cy="476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Sub-heading Bold… 20pt</a:t>
            </a:r>
          </a:p>
          <a:p>
            <a:pPr lvl="0"/>
            <a:r>
              <a:rPr lang="en-US" dirty="0"/>
              <a:t>Add body copy </a:t>
            </a:r>
          </a:p>
          <a:p>
            <a:r>
              <a:rPr lang="en-US" dirty="0"/>
              <a:t>Add bullet point</a:t>
            </a:r>
          </a:p>
          <a:p>
            <a:r>
              <a:rPr lang="en-US" dirty="0"/>
              <a:t>Add bullet point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381000" y="63563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lang="en-US" sz="900" b="0" i="0" u="none" strike="noStrike" kern="1200" baseline="0" smtClean="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The University of Sydney</a:t>
            </a: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Page </a:t>
            </a:r>
            <a:fld id="{3B11C02F-2186-5E4E-90C0-5210A150EF90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5" r:id="rId2"/>
    <p:sldLayoutId id="2147483706" r:id="rId3"/>
    <p:sldLayoutId id="2147483707" r:id="rId4"/>
    <p:sldLayoutId id="2147483709" r:id="rId5"/>
    <p:sldLayoutId id="2147483710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11" r:id="rId15"/>
    <p:sldLayoutId id="2147483712" r:id="rId16"/>
    <p:sldLayoutId id="2147483713" r:id="rId17"/>
    <p:sldLayoutId id="2147483714" r:id="rId1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E64626"/>
          </a:solidFill>
          <a:latin typeface="Tw Cen MT"/>
          <a:ea typeface="ＭＳ Ｐゴシック" charset="0"/>
          <a:cs typeface="Tw Cen MT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w Cen MT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Lucida Grande" charset="0"/>
        <a:buChar char="–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w Cen MT"/>
          <a:ea typeface="ＭＳ Ｐゴシック" charset="0"/>
          <a:cs typeface="Tw Cen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82766" y="877021"/>
            <a:ext cx="3948874" cy="443577"/>
          </a:xfrm>
        </p:spPr>
        <p:txBody>
          <a:bodyPr/>
          <a:lstStyle/>
          <a:p>
            <a:r>
              <a:rPr lang="en-US" sz="3200" dirty="0">
                <a:latin typeface="Tw Cen MT" charset="0"/>
              </a:rPr>
              <a:t>Comments on </a:t>
            </a:r>
            <a:r>
              <a:rPr lang="en-US" sz="3200" dirty="0" err="1">
                <a:latin typeface="Tw Cen MT" charset="0"/>
              </a:rPr>
              <a:t>Boadway</a:t>
            </a:r>
            <a:endParaRPr lang="en-US" sz="3200" dirty="0">
              <a:latin typeface="Tw Cen MT" charset="0"/>
            </a:endParaRPr>
          </a:p>
        </p:txBody>
      </p:sp>
      <p:sp>
        <p:nvSpPr>
          <p:cNvPr id="16386" name="Text Placeholder 2"/>
          <p:cNvSpPr>
            <a:spLocks noGrp="1"/>
          </p:cNvSpPr>
          <p:nvPr>
            <p:ph type="body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800" dirty="0">
                <a:latin typeface="Tw Cen MT" charset="0"/>
              </a:rPr>
              <a:t>Graeme Cooper</a:t>
            </a:r>
          </a:p>
        </p:txBody>
      </p:sp>
      <p:sp>
        <p:nvSpPr>
          <p:cNvPr id="16387" name="Text Placeholder 4"/>
          <p:cNvSpPr>
            <a:spLocks noGrp="1"/>
          </p:cNvSpPr>
          <p:nvPr>
            <p:ph type="body" sz="quarter" idx="13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sz="2800" dirty="0">
                <a:latin typeface="Tw Cen MT" charset="0"/>
              </a:rPr>
              <a:t>Mark Twain meets 3</a:t>
            </a:r>
            <a:r>
              <a:rPr lang="en-US" sz="2800" baseline="30000" dirty="0">
                <a:latin typeface="Tw Cen MT" charset="0"/>
              </a:rPr>
              <a:t>rd</a:t>
            </a:r>
            <a:r>
              <a:rPr lang="en-US" sz="2800" dirty="0">
                <a:latin typeface="Tw Cen MT" charset="0"/>
              </a:rPr>
              <a:t> law of Newtonian physics</a:t>
            </a:r>
            <a:endParaRPr lang="en-US" dirty="0">
              <a:latin typeface="Tw Cen MT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69C3-526A-44E2-9493-B7B7567A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flawed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3B35-AC2A-4877-90AC-24568480F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Canadian (tax) Exceptionalism? Not really …</a:t>
            </a:r>
          </a:p>
          <a:p>
            <a:r>
              <a:rPr lang="en-AU" dirty="0"/>
              <a:t>A mixed income / consumption PIT because of concessions / shelters</a:t>
            </a:r>
          </a:p>
          <a:p>
            <a:r>
              <a:rPr lang="en-AU" dirty="0"/>
              <a:t>For CIT</a:t>
            </a:r>
          </a:p>
          <a:p>
            <a:pPr lvl="1"/>
            <a:r>
              <a:rPr lang="en-AU" dirty="0"/>
              <a:t>doubts about imputation / integration</a:t>
            </a:r>
          </a:p>
          <a:p>
            <a:pPr lvl="1"/>
            <a:r>
              <a:rPr lang="en-AU" dirty="0"/>
              <a:t>under-taxing economic rents / over-taxing normal return + return to risk</a:t>
            </a:r>
          </a:p>
          <a:p>
            <a:pPr lvl="1"/>
            <a:r>
              <a:rPr lang="en-AU" dirty="0"/>
              <a:t>(though no debate about the headline rate)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But just which flaws are flaws (in 2019)?  </a:t>
            </a:r>
          </a:p>
          <a:p>
            <a:r>
              <a:rPr lang="en-AU" dirty="0"/>
              <a:t>Simons + Carter + Piketty  v.  Ramsey + Meade + </a:t>
            </a:r>
            <a:r>
              <a:rPr lang="en-AU" dirty="0" err="1"/>
              <a:t>Mirrlees</a:t>
            </a:r>
            <a:endParaRPr lang="en-AU" dirty="0"/>
          </a:p>
          <a:p>
            <a:r>
              <a:rPr lang="en-AU" dirty="0"/>
              <a:t>comprehensive CIT v DBCFCT:  BEPS  v.  Auerbach + Devereux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And how flawed is too flawed?  And which flaws this time?</a:t>
            </a:r>
          </a:p>
          <a:p>
            <a:r>
              <a:rPr lang="en-AU" dirty="0"/>
              <a:t>Which combination of compromise / tinkering / second-best?</a:t>
            </a:r>
          </a:p>
          <a:p>
            <a:r>
              <a:rPr lang="en-AU" dirty="0"/>
              <a:t>Because in tax reform, all the silver bullets turn out to be lead</a:t>
            </a:r>
          </a:p>
        </p:txBody>
      </p:sp>
    </p:spTree>
    <p:extLst>
      <p:ext uri="{BB962C8B-B14F-4D97-AF65-F5344CB8AC3E}">
        <p14:creationId xmlns:p14="http://schemas.microsoft.com/office/powerpoint/2010/main" val="230342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E3899-F2C1-46F1-B5D0-C6ADF70F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Corporate tax and dividend tax credit (imputation)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30103-A7FD-4BC5-9D2F-377D9C088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32" y="1358900"/>
            <a:ext cx="8229600" cy="4767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Main argument put forward is that CIT was designed as a backstop to prevent retention inside a tax-free environment [pages 4-5]</a:t>
            </a:r>
          </a:p>
          <a:p>
            <a:r>
              <a:rPr lang="en-AU" dirty="0"/>
              <a:t>Makes no sense if PIT could be tax-free as well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But what about role of CIT as tax on local source income of foreign investors</a:t>
            </a:r>
          </a:p>
          <a:p>
            <a:r>
              <a:rPr lang="en-US" dirty="0"/>
              <a:t>Death of DWT for distributed profits</a:t>
            </a:r>
          </a:p>
          <a:p>
            <a:r>
              <a:rPr lang="en-US" dirty="0"/>
              <a:t>Death of income tax / CGT for retained profits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 seems to be, foreigners shouldn’t be taxed (locally) either because large % of the burden of CIT passed through to local workers [page 5]</a:t>
            </a:r>
          </a:p>
          <a:p>
            <a:r>
              <a:rPr lang="en-US" dirty="0"/>
              <a:t>fewer jobs / lower wages</a:t>
            </a:r>
          </a:p>
          <a:p>
            <a:r>
              <a:rPr lang="en-US" dirty="0"/>
              <a:t>based on proposition that rate of return in foreign capital markets dictates the return that must be paid by local firms to foreign investors</a:t>
            </a:r>
          </a:p>
        </p:txBody>
      </p:sp>
    </p:spTree>
    <p:extLst>
      <p:ext uri="{BB962C8B-B14F-4D97-AF65-F5344CB8AC3E}">
        <p14:creationId xmlns:p14="http://schemas.microsoft.com/office/powerpoint/2010/main" val="320489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61DC-D80B-438F-8072-F2BEE337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But how much of the world does this describe?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BDB1B-052C-41C2-B921-01EA02B69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Just what kind of </a:t>
            </a:r>
            <a:r>
              <a:rPr lang="en-US" b="1" dirty="0"/>
              <a:t>local firms</a:t>
            </a:r>
            <a:r>
              <a:rPr lang="en-US" dirty="0"/>
              <a:t> are likely to (likely to need to) chase foreigners?</a:t>
            </a:r>
          </a:p>
          <a:p>
            <a:r>
              <a:rPr lang="en-US" dirty="0"/>
              <a:t>Not an SME story: they don’t raise new equity</a:t>
            </a:r>
          </a:p>
          <a:p>
            <a:r>
              <a:rPr lang="en-US" dirty="0"/>
              <a:t>Not larger firms seeking portfolio capital: they don’t / can’t</a:t>
            </a:r>
          </a:p>
          <a:p>
            <a:r>
              <a:rPr lang="en-US" dirty="0"/>
              <a:t>Not stable / declining firms: they don’t want more capital</a:t>
            </a:r>
          </a:p>
          <a:p>
            <a:r>
              <a:rPr lang="en-US" dirty="0"/>
              <a:t>No firms if benefit of tax credit is passed back to company in form of lower cost of funds</a:t>
            </a:r>
          </a:p>
          <a:p>
            <a:pPr marL="0" indent="0">
              <a:buNone/>
            </a:pPr>
            <a:r>
              <a:rPr lang="en-US" dirty="0"/>
              <a:t>Just what kind of </a:t>
            </a:r>
            <a:r>
              <a:rPr lang="en-US" b="1" dirty="0"/>
              <a:t>foreign investors</a:t>
            </a:r>
            <a:r>
              <a:rPr lang="en-US" dirty="0"/>
              <a:t> are likely to be sensitive to the local corporate rate?</a:t>
            </a:r>
          </a:p>
          <a:p>
            <a:r>
              <a:rPr lang="en-US" dirty="0"/>
              <a:t>Not exempt foreign portfolio investors: CCP Investment Board in Aust</a:t>
            </a:r>
          </a:p>
          <a:p>
            <a:r>
              <a:rPr lang="en-US" dirty="0"/>
              <a:t>Not foreign PE firms</a:t>
            </a:r>
          </a:p>
          <a:p>
            <a:r>
              <a:rPr lang="en-US" dirty="0"/>
              <a:t>Not foreign lenders (so would rate cut have any impact on banking / mining?)</a:t>
            </a:r>
          </a:p>
          <a:p>
            <a:r>
              <a:rPr lang="en-US" dirty="0"/>
              <a:t>Not if they use a locally transparent entity (esp. if also a hybrid)</a:t>
            </a:r>
          </a:p>
          <a:p>
            <a:r>
              <a:rPr lang="en-US" dirty="0"/>
              <a:t>Not securities traders</a:t>
            </a:r>
          </a:p>
        </p:txBody>
      </p:sp>
    </p:spTree>
    <p:extLst>
      <p:ext uri="{BB962C8B-B14F-4D97-AF65-F5344CB8AC3E}">
        <p14:creationId xmlns:p14="http://schemas.microsoft.com/office/powerpoint/2010/main" val="373195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447A-82D4-4E79-B642-FC211A42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2F323-44FB-43C4-80C2-0E69BCC12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This is the problem of the corporate tax: </a:t>
            </a:r>
            <a:r>
              <a:rPr lang="en-US" dirty="0"/>
              <a:t>a not very-nuanced instrument to cover a huge field</a:t>
            </a:r>
          </a:p>
          <a:p>
            <a:r>
              <a:rPr lang="en-US" dirty="0"/>
              <a:t>Small and large companies</a:t>
            </a:r>
          </a:p>
          <a:p>
            <a:r>
              <a:rPr lang="en-US" dirty="0"/>
              <a:t>Privately-held and widely-held</a:t>
            </a:r>
          </a:p>
          <a:p>
            <a:r>
              <a:rPr lang="en-US" dirty="0"/>
              <a:t>Sectors that generate rents and sectors that don’t</a:t>
            </a:r>
          </a:p>
          <a:p>
            <a:r>
              <a:rPr lang="en-US" dirty="0"/>
              <a:t>Locally-owned and foreign owned and both</a:t>
            </a:r>
          </a:p>
          <a:p>
            <a:r>
              <a:rPr lang="en-US" dirty="0"/>
              <a:t>Those needing more capital and those that are stable (or even declining)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774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D026B-4E0D-4DD3-A171-075DCE5D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 DBCFCT the future? When one GST is not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9ADC2-63CD-4AED-8464-588841BE1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DBCFCT changes two key design features</a:t>
            </a:r>
          </a:p>
          <a:p>
            <a:r>
              <a:rPr lang="en-AU" dirty="0"/>
              <a:t>cash-flow rather than capitalisation</a:t>
            </a:r>
          </a:p>
          <a:p>
            <a:r>
              <a:rPr lang="en-AU" dirty="0"/>
              <a:t>shift from source to residence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The GATT problem</a:t>
            </a:r>
          </a:p>
          <a:p>
            <a:r>
              <a:rPr lang="en-AU" dirty="0"/>
              <a:t>Penalty on imports: deduction for the cost of locally-sourced items only</a:t>
            </a:r>
          </a:p>
          <a:p>
            <a:r>
              <a:rPr lang="en-AU" dirty="0"/>
              <a:t>Subsidy to exports: no taxation for revenue from sales to foreigners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Query the hype:</a:t>
            </a:r>
          </a:p>
          <a:p>
            <a:r>
              <a:rPr lang="en-AU" dirty="0"/>
              <a:t>Exacerbating the digital economy problem</a:t>
            </a:r>
          </a:p>
          <a:p>
            <a:r>
              <a:rPr lang="en-AU" dirty="0"/>
              <a:t>For resource-rich countries?</a:t>
            </a:r>
          </a:p>
          <a:p>
            <a:r>
              <a:rPr lang="en-AU" dirty="0"/>
              <a:t>Who is the consumer; where are they? Triangular problems in a VAT</a:t>
            </a:r>
          </a:p>
          <a:p>
            <a:r>
              <a:rPr lang="en-AU" dirty="0"/>
              <a:t>The transfer pricing problem (without full cash refundability)</a:t>
            </a:r>
          </a:p>
          <a:p>
            <a:r>
              <a:rPr lang="en-AU" dirty="0"/>
              <a:t>In transition: the world’s new hybrid</a:t>
            </a:r>
          </a:p>
        </p:txBody>
      </p:sp>
    </p:spTree>
    <p:extLst>
      <p:ext uri="{BB962C8B-B14F-4D97-AF65-F5344CB8AC3E}">
        <p14:creationId xmlns:p14="http://schemas.microsoft.com/office/powerpoint/2010/main" val="1079416408"/>
      </p:ext>
    </p:extLst>
  </p:cSld>
  <p:clrMapOvr>
    <a:masterClrMapping/>
  </p:clrMapOvr>
</p:sld>
</file>

<file path=ppt/theme/theme1.xml><?xml version="1.0" encoding="utf-8"?>
<a:theme xmlns:a="http://schemas.openxmlformats.org/drawingml/2006/main" name="3702_PPT template-Standard-FINAL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5133"/>
      </a:accent1>
      <a:accent2>
        <a:srgbClr val="808080"/>
      </a:accent2>
      <a:accent3>
        <a:srgbClr val="4C4C4C"/>
      </a:accent3>
      <a:accent4>
        <a:srgbClr val="CCCCCC"/>
      </a:accent4>
      <a:accent5>
        <a:srgbClr val="000000"/>
      </a:accent5>
      <a:accent6>
        <a:srgbClr val="FFB800"/>
      </a:accent6>
      <a:hlink>
        <a:srgbClr val="F05133"/>
      </a:hlink>
      <a:folHlink>
        <a:srgbClr val="F051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PPT-template-standard-2 titles only</Template>
  <TotalTime>459</TotalTime>
  <Words>559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Lucida Grande</vt:lpstr>
      <vt:lpstr>Tw Cen MT</vt:lpstr>
      <vt:lpstr>3702_PPT template-Standard-FINAL</vt:lpstr>
      <vt:lpstr>Comments on Boadway</vt:lpstr>
      <vt:lpstr>A flawed system</vt:lpstr>
      <vt:lpstr>Corporate tax and dividend tax credit (imputation)</vt:lpstr>
      <vt:lpstr>But how much of the world does this describe?</vt:lpstr>
      <vt:lpstr>PowerPoint Presentation</vt:lpstr>
      <vt:lpstr>Is DBCFCT the future? When one GST is not enough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Starbucks</dc:title>
  <dc:creator>Graeme Cooper</dc:creator>
  <cp:lastModifiedBy>Graeme Cooper</cp:lastModifiedBy>
  <cp:revision>53</cp:revision>
  <dcterms:created xsi:type="dcterms:W3CDTF">2016-09-17T12:47:37Z</dcterms:created>
  <dcterms:modified xsi:type="dcterms:W3CDTF">2019-02-07T21:52:51Z</dcterms:modified>
</cp:coreProperties>
</file>