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3" r:id="rId6"/>
    <p:sldId id="264" r:id="rId7"/>
    <p:sldId id="265" r:id="rId8"/>
    <p:sldId id="261" r:id="rId9"/>
    <p:sldId id="266" r:id="rId10"/>
    <p:sldId id="267" r:id="rId11"/>
    <p:sldId id="262" r:id="rId12"/>
    <p:sldId id="271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3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ropbox\Research\Edgarpalooza\OECD-top-ra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'REvised-Data'!$C$1</c:f>
              <c:strCache>
                <c:ptCount val="1"/>
                <c:pt idx="0">
                  <c:v>Top income tax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95-4D11-8F44-A53920E77A0E}"/>
              </c:ext>
            </c:extLst>
          </c:dPt>
          <c:cat>
            <c:strRef>
              <c:f>'REvised-Data'!$B$2:$B$35</c:f>
              <c:strCache>
                <c:ptCount val="34"/>
                <c:pt idx="0">
                  <c:v>SWE</c:v>
                </c:pt>
                <c:pt idx="1">
                  <c:v>DNK</c:v>
                </c:pt>
                <c:pt idx="2">
                  <c:v>JPN</c:v>
                </c:pt>
                <c:pt idx="3">
                  <c:v>GRC</c:v>
                </c:pt>
                <c:pt idx="4">
                  <c:v>FRA</c:v>
                </c:pt>
                <c:pt idx="5">
                  <c:v>CAN</c:v>
                </c:pt>
                <c:pt idx="6">
                  <c:v>PRT</c:v>
                </c:pt>
                <c:pt idx="7">
                  <c:v>ISR</c:v>
                </c:pt>
                <c:pt idx="8">
                  <c:v>NLD</c:v>
                </c:pt>
                <c:pt idx="9">
                  <c:v>FIN</c:v>
                </c:pt>
                <c:pt idx="10">
                  <c:v>AUS</c:v>
                </c:pt>
                <c:pt idx="11">
                  <c:v>IRL</c:v>
                </c:pt>
                <c:pt idx="12">
                  <c:v>AUT</c:v>
                </c:pt>
                <c:pt idx="13">
                  <c:v>DEU</c:v>
                </c:pt>
                <c:pt idx="14">
                  <c:v>USA</c:v>
                </c:pt>
                <c:pt idx="15">
                  <c:v>BEL</c:v>
                </c:pt>
                <c:pt idx="16">
                  <c:v>GBR</c:v>
                </c:pt>
                <c:pt idx="17">
                  <c:v>ISL</c:v>
                </c:pt>
                <c:pt idx="18">
                  <c:v>ESP</c:v>
                </c:pt>
                <c:pt idx="19">
                  <c:v>ITA</c:v>
                </c:pt>
                <c:pt idx="20">
                  <c:v>LUX</c:v>
                </c:pt>
                <c:pt idx="21">
                  <c:v>KOR</c:v>
                </c:pt>
                <c:pt idx="22">
                  <c:v>SVN</c:v>
                </c:pt>
                <c:pt idx="23">
                  <c:v>NOR</c:v>
                </c:pt>
                <c:pt idx="24">
                  <c:v>CHE</c:v>
                </c:pt>
                <c:pt idx="25">
                  <c:v>MEX</c:v>
                </c:pt>
                <c:pt idx="26">
                  <c:v>CHL</c:v>
                </c:pt>
                <c:pt idx="27">
                  <c:v>NZL</c:v>
                </c:pt>
                <c:pt idx="28">
                  <c:v>TUR</c:v>
                </c:pt>
                <c:pt idx="29">
                  <c:v>POL</c:v>
                </c:pt>
                <c:pt idx="30">
                  <c:v>SVK</c:v>
                </c:pt>
                <c:pt idx="31">
                  <c:v>CZE</c:v>
                </c:pt>
                <c:pt idx="32">
                  <c:v>EST</c:v>
                </c:pt>
                <c:pt idx="33">
                  <c:v>HUN</c:v>
                </c:pt>
              </c:strCache>
            </c:strRef>
          </c:cat>
          <c:val>
            <c:numRef>
              <c:f>'REvised-Data'!$C$2:$C$35</c:f>
              <c:numCache>
                <c:formatCode>0.0</c:formatCode>
                <c:ptCount val="34"/>
                <c:pt idx="0">
                  <c:v>60.12</c:v>
                </c:pt>
                <c:pt idx="1">
                  <c:v>55.793999999999997</c:v>
                </c:pt>
                <c:pt idx="2">
                  <c:v>55.777164999999997</c:v>
                </c:pt>
                <c:pt idx="3">
                  <c:v>55</c:v>
                </c:pt>
                <c:pt idx="4">
                  <c:v>53.9375</c:v>
                </c:pt>
                <c:pt idx="5">
                  <c:v>53.529600000000002</c:v>
                </c:pt>
                <c:pt idx="6">
                  <c:v>50.026899999999998</c:v>
                </c:pt>
                <c:pt idx="7">
                  <c:v>50</c:v>
                </c:pt>
                <c:pt idx="8">
                  <c:v>49.709296999999999</c:v>
                </c:pt>
                <c:pt idx="9">
                  <c:v>49.019396999999998</c:v>
                </c:pt>
                <c:pt idx="10">
                  <c:v>49</c:v>
                </c:pt>
                <c:pt idx="11">
                  <c:v>48</c:v>
                </c:pt>
                <c:pt idx="12">
                  <c:v>47.964286000000001</c:v>
                </c:pt>
                <c:pt idx="13">
                  <c:v>47.475000000000001</c:v>
                </c:pt>
                <c:pt idx="14">
                  <c:v>46.25</c:v>
                </c:pt>
                <c:pt idx="15">
                  <c:v>46.015647999999999</c:v>
                </c:pt>
                <c:pt idx="16">
                  <c:v>45</c:v>
                </c:pt>
                <c:pt idx="17">
                  <c:v>44.3904</c:v>
                </c:pt>
                <c:pt idx="18">
                  <c:v>43.5</c:v>
                </c:pt>
                <c:pt idx="19">
                  <c:v>42.275573000000001</c:v>
                </c:pt>
                <c:pt idx="20">
                  <c:v>41.42</c:v>
                </c:pt>
                <c:pt idx="21">
                  <c:v>39.329442999999998</c:v>
                </c:pt>
                <c:pt idx="22">
                  <c:v>38.950000000000003</c:v>
                </c:pt>
                <c:pt idx="23">
                  <c:v>38.520000000000003</c:v>
                </c:pt>
                <c:pt idx="24">
                  <c:v>36.067469000000003</c:v>
                </c:pt>
                <c:pt idx="25">
                  <c:v>35</c:v>
                </c:pt>
                <c:pt idx="26">
                  <c:v>35</c:v>
                </c:pt>
                <c:pt idx="27">
                  <c:v>33</c:v>
                </c:pt>
                <c:pt idx="28">
                  <c:v>30.5</c:v>
                </c:pt>
                <c:pt idx="29">
                  <c:v>22.082225000000001</c:v>
                </c:pt>
                <c:pt idx="30">
                  <c:v>21.65</c:v>
                </c:pt>
                <c:pt idx="31">
                  <c:v>20.100000000000001</c:v>
                </c:pt>
                <c:pt idx="32">
                  <c:v>19.68</c:v>
                </c:pt>
                <c:pt idx="3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95-4D11-8F44-A53920E77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4787712"/>
        <c:axId val="604788040"/>
      </c:barChart>
      <c:catAx>
        <c:axId val="60478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04788040"/>
        <c:crosses val="autoZero"/>
        <c:auto val="1"/>
        <c:lblAlgn val="ctr"/>
        <c:lblOffset val="100"/>
        <c:noMultiLvlLbl val="0"/>
      </c:catAx>
      <c:valAx>
        <c:axId val="604788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0478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3654B-6380-4F1C-B0EA-2EA648574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B75AD-AD2E-4AB0-8697-3C3DD373E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6374E-C62A-4CF6-8973-4F35A6B8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C3AC-B3F7-4144-885B-9BA26819F4E2}" type="datetimeFigureOut">
              <a:rPr lang="en-CA" smtClean="0"/>
              <a:t>2019-02-07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E2A00-F662-4611-B6F8-8FF77C065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B079D-B4CA-4EAE-9429-143B09CC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DDF2-D579-49E6-8EB6-902F018A45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552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80A55-EE0A-4F2A-9551-91B0DA73A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5CA1CC-A10E-4A02-A4E9-C05914502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7BF2-F4AE-4156-9679-B5154BB6C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C3AC-B3F7-4144-885B-9BA26819F4E2}" type="datetimeFigureOut">
              <a:rPr lang="en-CA" smtClean="0"/>
              <a:t>2019-02-07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38C3C-B57D-4CC9-8D4C-722A466E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A2E2A-BB13-4631-8948-D34A3A463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DDF2-D579-49E6-8EB6-902F018A45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119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0FAC95-A379-4D6D-8350-6CBA5884E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BCD34-CE1D-48D6-B02A-1BC1D80C3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11144-B68E-43ED-AB17-DA04FA5DE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C3AC-B3F7-4144-885B-9BA26819F4E2}" type="datetimeFigureOut">
              <a:rPr lang="en-CA" smtClean="0"/>
              <a:t>2019-02-07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7E91F-428B-463A-8343-AA72E36B5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0242B-E0A9-4A66-B3AA-68657D83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DDF2-D579-49E6-8EB6-902F018A45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966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9B43C-AFCF-46A7-9C55-4398F7F9E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4AEBF-602D-4B0E-BC60-2AD6D9155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C8FE8-C1FB-4483-817A-6F8675663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C3AC-B3F7-4144-885B-9BA26819F4E2}" type="datetimeFigureOut">
              <a:rPr lang="en-CA" smtClean="0"/>
              <a:t>2019-02-07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024FE-A27C-45C2-BB47-B4915BF24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ED103-E3D1-4998-9595-90B61E1D4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DDF2-D579-49E6-8EB6-902F018A45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891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7A414-6F27-416D-90F5-3F4CACCE4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D95A2-B0A4-4B70-A444-F90AFE387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CFBEF-129B-41AE-9B06-44550D691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C3AC-B3F7-4144-885B-9BA26819F4E2}" type="datetimeFigureOut">
              <a:rPr lang="en-CA" smtClean="0"/>
              <a:t>2019-02-07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7A141-6A3E-4BD1-8CFD-AC0A44B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E6F7-43A9-4C0B-B5DC-F9CCB02F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DDF2-D579-49E6-8EB6-902F018A45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811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DB4C-6066-4B43-BD80-BB4B8F312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FFD7F-324D-4FAD-A859-55A5138EA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ABE7F-B465-46B0-BF2C-6184EA668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13D4C-FDE0-48B8-8C4B-7E5755159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C3AC-B3F7-4144-885B-9BA26819F4E2}" type="datetimeFigureOut">
              <a:rPr lang="en-CA" smtClean="0"/>
              <a:t>2019-02-07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A5A4D-6103-4D0A-BA7A-DAD5B2E15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6159F-FC7D-42FE-A70C-B54D23C2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DDF2-D579-49E6-8EB6-902F018A45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5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A4F23-1BC8-4731-9E06-EAF530C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18D9E-D037-4050-A086-A9BD2FC53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A76EB-6054-4C68-8E9A-1E55A9242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044917-872D-49CB-B6A0-1C66CACF4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2D0E09-15D7-49A8-98FE-A631A0F47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D595C6-AD02-4DEF-8A99-1F7889F1A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C3AC-B3F7-4144-885B-9BA26819F4E2}" type="datetimeFigureOut">
              <a:rPr lang="en-CA" smtClean="0"/>
              <a:t>2019-02-07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F89312-C6A8-4E07-8C6D-746EDD1AE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E75E9-6F56-4CB5-A807-65634F47C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DDF2-D579-49E6-8EB6-902F018A45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497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112D9-A34C-4EFB-B293-7A2D29E2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D82D4-44E5-4AB5-8C19-53B5F779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C3AC-B3F7-4144-885B-9BA26819F4E2}" type="datetimeFigureOut">
              <a:rPr lang="en-CA" smtClean="0"/>
              <a:t>2019-02-07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ED1C92-F992-417E-9B0C-784F8FE54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5D3DCC-3316-4573-922F-195C1DFF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DDF2-D579-49E6-8EB6-902F018A45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100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88B2D1-1168-44F7-A60C-541A3590A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C3AC-B3F7-4144-885B-9BA26819F4E2}" type="datetimeFigureOut">
              <a:rPr lang="en-CA" smtClean="0"/>
              <a:t>2019-02-07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71F02B-0D4B-4EEE-9C0A-F7779F297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1DD90-AB48-4D62-982A-A48219F57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DDF2-D579-49E6-8EB6-902F018A45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039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73B2-7B70-49BD-A0A2-DADC6F9C0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BBCFD-CA92-4084-89FF-13462DAD0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D0778-BA04-4D62-8E4A-BB7BC029C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03413-5943-4D18-B46A-CD48BD209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C3AC-B3F7-4144-885B-9BA26819F4E2}" type="datetimeFigureOut">
              <a:rPr lang="en-CA" smtClean="0"/>
              <a:t>2019-02-07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0B34E-87DA-42AD-8BFF-75C5CCE9F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8F8EF-69F6-4D17-9506-42E5AEBBB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DDF2-D579-49E6-8EB6-902F018A45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488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4C2C6-DB3B-4829-B94D-B8FC9CD56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C6B225-13C7-42FF-ACA9-C871E53466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166CB-5ACB-4C8A-B47A-9E5C42147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0315E-99A9-491E-9201-7372FBA24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C3AC-B3F7-4144-885B-9BA26819F4E2}" type="datetimeFigureOut">
              <a:rPr lang="en-CA" smtClean="0"/>
              <a:t>2019-02-07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E2CE8-C48E-417A-A397-3BACE3E86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74DF4-92CD-4AF0-8DBE-3B2BFAA2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DDF2-D579-49E6-8EB6-902F018A45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410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577004-96E2-442D-9A31-80C72AC4E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BC40E-FB76-46E0-8880-F3399E1DB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89D5A-0975-4FF2-A658-65F0099587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8C3AC-B3F7-4144-885B-9BA26819F4E2}" type="datetimeFigureOut">
              <a:rPr lang="en-CA" smtClean="0"/>
              <a:t>2019-02-07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CE283-4284-410A-8877-6ACC5051B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97018-E1B2-4056-A5B8-D8FC17B9F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4DDF2-D579-49E6-8EB6-902F018A45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08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424" y="740702"/>
            <a:ext cx="10363200" cy="147002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Future of the Progressive Personal Income Tax: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High Can It Go?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6979" y="2771453"/>
            <a:ext cx="85344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sz="50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Kevin Milligan</a:t>
            </a:r>
            <a:endParaRPr lang="en-CA" sz="50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0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Vancouver School of Economics</a:t>
            </a:r>
            <a:endParaRPr lang="en-CA" sz="50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0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British Columbia  </a:t>
            </a:r>
            <a:endParaRPr lang="en-CA" sz="50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0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50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pic>
        <p:nvPicPr>
          <p:cNvPr id="4" name="Picture 3" descr="ubclogo_colou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79" y="4387708"/>
            <a:ext cx="660400" cy="86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2767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85ACA5-FBFC-4C43-AC02-1E5684FD1D08}"/>
              </a:ext>
            </a:extLst>
          </p:cNvPr>
          <p:cNvSpPr txBox="1"/>
          <p:nvPr/>
        </p:nvSpPr>
        <p:spPr>
          <a:xfrm>
            <a:off x="1061884" y="1371599"/>
            <a:ext cx="4505633" cy="4401205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Diamond-</a:t>
            </a:r>
            <a:r>
              <a:rPr lang="en-CA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Saez</a:t>
            </a:r>
            <a:r>
              <a:rPr lang="en-CA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Elasticity of taxable income.</a:t>
            </a:r>
          </a:p>
          <a:p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Pick upper bound to maximize revenue.</a:t>
            </a:r>
          </a:p>
          <a:p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Anchor for progressivity</a:t>
            </a:r>
          </a:p>
          <a:p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BFDF4B-9DAD-4DAB-9981-0E6AB9EF915F}"/>
              </a:ext>
            </a:extLst>
          </p:cNvPr>
          <p:cNvSpPr txBox="1"/>
          <p:nvPr/>
        </p:nvSpPr>
        <p:spPr>
          <a:xfrm>
            <a:off x="6717892" y="427701"/>
            <a:ext cx="4930878" cy="6124754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Criticisms:</a:t>
            </a:r>
          </a:p>
          <a:p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Feldstein: citizens not ATMs.</a:t>
            </a:r>
          </a:p>
          <a:p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Lockwood, Nathanson, Weyl: high earners yield negative externalities.</a:t>
            </a:r>
          </a:p>
          <a:p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Saez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Zucman: high wealth distorts politics.</a:t>
            </a:r>
          </a:p>
          <a:p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Piketty,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Saez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Stantcheva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low tax distorts CEO wages.</a:t>
            </a:r>
          </a:p>
          <a:p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22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EBCC5A-1670-4DBC-A541-4C30DA14F43E}"/>
              </a:ext>
            </a:extLst>
          </p:cNvPr>
          <p:cNvSpPr txBox="1"/>
          <p:nvPr/>
        </p:nvSpPr>
        <p:spPr>
          <a:xfrm>
            <a:off x="1283110" y="339211"/>
            <a:ext cx="10404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Applying Diamond-</a:t>
            </a:r>
            <a:r>
              <a:rPr lang="en-CA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Saez</a:t>
            </a:r>
            <a:r>
              <a:rPr lang="en-C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Canada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5EBC17-7E11-47B2-8C40-E9EADAF0D57F}"/>
              </a:ext>
            </a:extLst>
          </p:cNvPr>
          <p:cNvSpPr/>
          <p:nvPr/>
        </p:nvSpPr>
        <p:spPr>
          <a:xfrm>
            <a:off x="1388807" y="2126678"/>
            <a:ext cx="30947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CA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 Responses:</a:t>
            </a:r>
          </a:p>
          <a:p>
            <a:pPr lvl="0">
              <a:spcAft>
                <a:spcPts val="0"/>
              </a:spcAft>
            </a:pPr>
            <a:r>
              <a:rPr lang="en-C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Labour supply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Mobility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</a:t>
            </a:r>
          </a:p>
        </p:txBody>
      </p:sp>
    </p:spTree>
    <p:extLst>
      <p:ext uri="{BB962C8B-B14F-4D97-AF65-F5344CB8AC3E}">
        <p14:creationId xmlns:p14="http://schemas.microsoft.com/office/powerpoint/2010/main" val="1432963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EBCC5A-1670-4DBC-A541-4C30DA14F43E}"/>
              </a:ext>
            </a:extLst>
          </p:cNvPr>
          <p:cNvSpPr txBox="1"/>
          <p:nvPr/>
        </p:nvSpPr>
        <p:spPr>
          <a:xfrm>
            <a:off x="1283110" y="339211"/>
            <a:ext cx="10404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Applying Diamond-</a:t>
            </a:r>
            <a:r>
              <a:rPr lang="en-CA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Saez</a:t>
            </a:r>
            <a:r>
              <a:rPr lang="en-C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Canada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5EBC17-7E11-47B2-8C40-E9EADAF0D57F}"/>
              </a:ext>
            </a:extLst>
          </p:cNvPr>
          <p:cNvSpPr/>
          <p:nvPr/>
        </p:nvSpPr>
        <p:spPr>
          <a:xfrm>
            <a:off x="1388807" y="2126678"/>
            <a:ext cx="30947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CA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 Responses:</a:t>
            </a:r>
          </a:p>
          <a:p>
            <a:pPr lvl="0">
              <a:spcAft>
                <a:spcPts val="0"/>
              </a:spcAft>
            </a:pPr>
            <a:r>
              <a:rPr lang="en-C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Labour supply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Mobility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CC8369-D992-497A-B69D-0E562F3B65CC}"/>
              </a:ext>
            </a:extLst>
          </p:cNvPr>
          <p:cNvSpPr/>
          <p:nvPr/>
        </p:nvSpPr>
        <p:spPr>
          <a:xfrm>
            <a:off x="6872748" y="2126678"/>
            <a:ext cx="43507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CA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Avoidance Responses: </a:t>
            </a:r>
          </a:p>
          <a:p>
            <a:pPr lvl="0">
              <a:spcAft>
                <a:spcPts val="0"/>
              </a:spcAft>
            </a:pPr>
            <a:endParaRPr lang="en-CA" sz="32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Provincial shifting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CCPC shifting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shifting</a:t>
            </a:r>
          </a:p>
        </p:txBody>
      </p:sp>
    </p:spTree>
    <p:extLst>
      <p:ext uri="{BB962C8B-B14F-4D97-AF65-F5344CB8AC3E}">
        <p14:creationId xmlns:p14="http://schemas.microsoft.com/office/powerpoint/2010/main" val="1219641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EBCC5A-1670-4DBC-A541-4C30DA14F43E}"/>
              </a:ext>
            </a:extLst>
          </p:cNvPr>
          <p:cNvSpPr txBox="1"/>
          <p:nvPr/>
        </p:nvSpPr>
        <p:spPr>
          <a:xfrm>
            <a:off x="3229898" y="693174"/>
            <a:ext cx="4881716" cy="83099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Lessons for Policy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5EBC17-7E11-47B2-8C40-E9EADAF0D57F}"/>
              </a:ext>
            </a:extLst>
          </p:cNvPr>
          <p:cNvSpPr/>
          <p:nvPr/>
        </p:nvSpPr>
        <p:spPr>
          <a:xfrm>
            <a:off x="833284" y="2869463"/>
            <a:ext cx="54569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CA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advocates of higher taxes:</a:t>
            </a:r>
          </a:p>
          <a:p>
            <a:pPr lvl="0">
              <a:spcAft>
                <a:spcPts val="0"/>
              </a:spcAft>
            </a:pPr>
            <a:endParaRPr lang="en-C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Think about ETI, legislation, and enforcement.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Need details and serious plans.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3E8552-8BAD-47F2-828E-CCD630EF364A}"/>
              </a:ext>
            </a:extLst>
          </p:cNvPr>
          <p:cNvSpPr/>
          <p:nvPr/>
        </p:nvSpPr>
        <p:spPr>
          <a:xfrm>
            <a:off x="6776884" y="2905883"/>
            <a:ext cx="47465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CA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the skeptics</a:t>
            </a:r>
          </a:p>
          <a:p>
            <a:pPr lvl="0">
              <a:spcAft>
                <a:spcPts val="0"/>
              </a:spcAft>
            </a:pPr>
            <a:endParaRPr lang="en-C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Don’t just shrug at tax avoidance.</a:t>
            </a:r>
          </a:p>
        </p:txBody>
      </p:sp>
    </p:spTree>
    <p:extLst>
      <p:ext uri="{BB962C8B-B14F-4D97-AF65-F5344CB8AC3E}">
        <p14:creationId xmlns:p14="http://schemas.microsoft.com/office/powerpoint/2010/main" val="2217129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424" y="740702"/>
            <a:ext cx="10363200" cy="147002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Future of the Progressive Personal Income Tax: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High Can It Go?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6979" y="2771453"/>
            <a:ext cx="85344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sz="50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Kevin Milligan</a:t>
            </a:r>
            <a:endParaRPr lang="en-CA" sz="50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0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Vancouver School of Economics</a:t>
            </a:r>
            <a:endParaRPr lang="en-CA" sz="50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0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British Columbia  </a:t>
            </a:r>
            <a:endParaRPr lang="en-CA" sz="50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0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50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pic>
        <p:nvPicPr>
          <p:cNvPr id="4" name="Picture 3" descr="ubclogo_colou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79" y="4387708"/>
            <a:ext cx="660400" cy="86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72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8235" y="604684"/>
            <a:ext cx="7735530" cy="957114"/>
          </a:xfrm>
          <a:solidFill>
            <a:schemeClr val="bg1">
              <a:alpha val="31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High Can It Go?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90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BBE6E3-BF9D-4C52-BED9-C6D212942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99" y="0"/>
            <a:ext cx="942975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15B5BE-4FF1-498A-9762-FE532207F291}"/>
              </a:ext>
            </a:extLst>
          </p:cNvPr>
          <p:cNvSpPr txBox="1"/>
          <p:nvPr/>
        </p:nvSpPr>
        <p:spPr>
          <a:xfrm>
            <a:off x="317637" y="1577821"/>
            <a:ext cx="25050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British Columbia</a:t>
            </a:r>
          </a:p>
          <a:p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tax year:</a:t>
            </a:r>
          </a:p>
          <a:p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Marginal Effective Tax Rate on Earned Income</a:t>
            </a:r>
          </a:p>
        </p:txBody>
      </p:sp>
    </p:spTree>
    <p:extLst>
      <p:ext uri="{BB962C8B-B14F-4D97-AF65-F5344CB8AC3E}">
        <p14:creationId xmlns:p14="http://schemas.microsoft.com/office/powerpoint/2010/main" val="51557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E2A403-FE48-46F4-AA72-FB97335D1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17" y="0"/>
            <a:ext cx="942975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D6B936-8A94-4799-B6B8-868C4DDEADFB}"/>
              </a:ext>
            </a:extLst>
          </p:cNvPr>
          <p:cNvSpPr txBox="1"/>
          <p:nvPr/>
        </p:nvSpPr>
        <p:spPr>
          <a:xfrm>
            <a:off x="317637" y="1577821"/>
            <a:ext cx="25050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Marginal Tax Rate:</a:t>
            </a:r>
          </a:p>
          <a:p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1962-2019 by Income Percentile</a:t>
            </a:r>
          </a:p>
        </p:txBody>
      </p:sp>
    </p:spTree>
    <p:extLst>
      <p:ext uri="{BB962C8B-B14F-4D97-AF65-F5344CB8AC3E}">
        <p14:creationId xmlns:p14="http://schemas.microsoft.com/office/powerpoint/2010/main" val="381292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D6B936-8A94-4799-B6B8-868C4DDEADFB}"/>
              </a:ext>
            </a:extLst>
          </p:cNvPr>
          <p:cNvSpPr txBox="1"/>
          <p:nvPr/>
        </p:nvSpPr>
        <p:spPr>
          <a:xfrm>
            <a:off x="317637" y="1577821"/>
            <a:ext cx="25050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Tax Rate:</a:t>
            </a:r>
          </a:p>
          <a:p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1962 to 2019 by Income Percentile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CB3EDE-EAA2-4CE8-9E8D-0C252D257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12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47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D6B936-8A94-4799-B6B8-868C4DDEADFB}"/>
              </a:ext>
            </a:extLst>
          </p:cNvPr>
          <p:cNvSpPr txBox="1"/>
          <p:nvPr/>
        </p:nvSpPr>
        <p:spPr>
          <a:xfrm>
            <a:off x="317637" y="1577821"/>
            <a:ext cx="25050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Selected Provinces 1988-2019:</a:t>
            </a:r>
          </a:p>
          <a:p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Tax Rate on Earned Income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6294B2-5E8C-4AC5-915F-3358FAB57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96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D6B936-8A94-4799-B6B8-868C4DDEADFB}"/>
              </a:ext>
            </a:extLst>
          </p:cNvPr>
          <p:cNvSpPr txBox="1"/>
          <p:nvPr/>
        </p:nvSpPr>
        <p:spPr>
          <a:xfrm>
            <a:off x="317637" y="1577821"/>
            <a:ext cx="25050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Personal Income Tax Rate:</a:t>
            </a:r>
          </a:p>
          <a:p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OECD, 2017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C7B5605-F111-4335-B789-DFD32CEA3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71189"/>
              </p:ext>
            </p:extLst>
          </p:nvPr>
        </p:nvGraphicFramePr>
        <p:xfrm>
          <a:off x="3528786" y="384574"/>
          <a:ext cx="8663214" cy="6287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981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141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85ACA5-FBFC-4C43-AC02-1E5684FD1D08}"/>
              </a:ext>
            </a:extLst>
          </p:cNvPr>
          <p:cNvSpPr txBox="1"/>
          <p:nvPr/>
        </p:nvSpPr>
        <p:spPr>
          <a:xfrm>
            <a:off x="1061884" y="1371599"/>
            <a:ext cx="4505633" cy="4401205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Diamond-</a:t>
            </a:r>
            <a:r>
              <a:rPr lang="en-CA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Saez</a:t>
            </a:r>
            <a:r>
              <a:rPr lang="en-CA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Elasticity of taxable income.</a:t>
            </a:r>
          </a:p>
          <a:p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Pick upper bound to maximize revenue.</a:t>
            </a:r>
          </a:p>
          <a:p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Anchor for progressivity.</a:t>
            </a:r>
          </a:p>
          <a:p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714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249</Words>
  <Application>Microsoft Office PowerPoint</Application>
  <PresentationFormat>Widescreen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Office Theme</vt:lpstr>
      <vt:lpstr>The Future of the Progressive Personal Income Tax: How High Can It Go?</vt:lpstr>
      <vt:lpstr>How High Can It Go?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Future of the Progressive Personal Income Tax: How High Can It Go?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MILLIGAN</dc:creator>
  <cp:lastModifiedBy>KEVIN MILLIGAN</cp:lastModifiedBy>
  <cp:revision>16</cp:revision>
  <dcterms:created xsi:type="dcterms:W3CDTF">2019-02-07T17:54:14Z</dcterms:created>
  <dcterms:modified xsi:type="dcterms:W3CDTF">2019-02-08T13:33:37Z</dcterms:modified>
</cp:coreProperties>
</file>