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00" r:id="rId2"/>
    <p:sldId id="280" r:id="rId3"/>
    <p:sldId id="312" r:id="rId4"/>
    <p:sldId id="313" r:id="rId5"/>
    <p:sldId id="314" r:id="rId6"/>
    <p:sldId id="301" r:id="rId7"/>
    <p:sldId id="325" r:id="rId8"/>
    <p:sldId id="326" r:id="rId9"/>
    <p:sldId id="324" r:id="rId10"/>
    <p:sldId id="327" r:id="rId11"/>
    <p:sldId id="328" r:id="rId12"/>
    <p:sldId id="315" r:id="rId13"/>
    <p:sldId id="316" r:id="rId14"/>
    <p:sldId id="329" r:id="rId15"/>
    <p:sldId id="331" r:id="rId16"/>
    <p:sldId id="332" r:id="rId17"/>
    <p:sldId id="334" r:id="rId18"/>
    <p:sldId id="279"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E4612"/>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94660"/>
  </p:normalViewPr>
  <p:slideViewPr>
    <p:cSldViewPr>
      <p:cViewPr varScale="1">
        <p:scale>
          <a:sx n="94" d="100"/>
          <a:sy n="94" d="100"/>
        </p:scale>
        <p:origin x="1122"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857"/>
          </a:xfrm>
          <a:prstGeom prst="rect">
            <a:avLst/>
          </a:prstGeom>
        </p:spPr>
        <p:txBody>
          <a:bodyPr vert="horz" lIns="90992" tIns="45496" rIns="90992" bIns="45496"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5857"/>
          </a:xfrm>
          <a:prstGeom prst="rect">
            <a:avLst/>
          </a:prstGeom>
        </p:spPr>
        <p:txBody>
          <a:bodyPr vert="horz" lIns="90992" tIns="45496" rIns="90992" bIns="45496" rtlCol="0"/>
          <a:lstStyle>
            <a:lvl1pPr algn="r">
              <a:defRPr sz="1200"/>
            </a:lvl1pPr>
          </a:lstStyle>
          <a:p>
            <a:fld id="{B2E257CD-E5E4-4F5C-A485-5FA9738BDEC8}" type="datetimeFigureOut">
              <a:rPr lang="en-US" smtClean="0"/>
              <a:t>2/9/2019</a:t>
            </a:fld>
            <a:endParaRPr lang="en-US"/>
          </a:p>
        </p:txBody>
      </p:sp>
      <p:sp>
        <p:nvSpPr>
          <p:cNvPr id="4" name="Footer Placeholder 3"/>
          <p:cNvSpPr>
            <a:spLocks noGrp="1"/>
          </p:cNvSpPr>
          <p:nvPr>
            <p:ph type="ftr" sz="quarter" idx="2"/>
          </p:nvPr>
        </p:nvSpPr>
        <p:spPr>
          <a:xfrm>
            <a:off x="0" y="9429197"/>
            <a:ext cx="2945659" cy="495857"/>
          </a:xfrm>
          <a:prstGeom prst="rect">
            <a:avLst/>
          </a:prstGeom>
        </p:spPr>
        <p:txBody>
          <a:bodyPr vert="horz" lIns="90992" tIns="45496" rIns="90992" bIns="45496"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9197"/>
            <a:ext cx="2945659" cy="495857"/>
          </a:xfrm>
          <a:prstGeom prst="rect">
            <a:avLst/>
          </a:prstGeom>
        </p:spPr>
        <p:txBody>
          <a:bodyPr vert="horz" lIns="90992" tIns="45496" rIns="90992" bIns="45496" rtlCol="0" anchor="b"/>
          <a:lstStyle>
            <a:lvl1pPr algn="r">
              <a:defRPr sz="1200"/>
            </a:lvl1pPr>
          </a:lstStyle>
          <a:p>
            <a:fld id="{23B73867-2D97-45D7-B518-9A3C9B107459}" type="slidenum">
              <a:rPr lang="en-US" smtClean="0"/>
              <a:t>‹#›</a:t>
            </a:fld>
            <a:endParaRPr lang="en-US"/>
          </a:p>
        </p:txBody>
      </p:sp>
    </p:spTree>
    <p:extLst>
      <p:ext uri="{BB962C8B-B14F-4D97-AF65-F5344CB8AC3E}">
        <p14:creationId xmlns:p14="http://schemas.microsoft.com/office/powerpoint/2010/main" val="1229662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965CF6D-7724-4519-AF13-9BF1E475CE12}" type="datetimeFigureOut">
              <a:rPr lang="en-AU" smtClean="0"/>
              <a:t>9/02/2019</a:t>
            </a:fld>
            <a:endParaRPr lang="en-AU"/>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3749EEF-54E6-4F87-A482-5DEB59F956CF}" type="slidenum">
              <a:rPr lang="en-AU" smtClean="0"/>
              <a:t>‹#›</a:t>
            </a:fld>
            <a:endParaRPr lang="en-AU"/>
          </a:p>
        </p:txBody>
      </p:sp>
    </p:spTree>
    <p:extLst>
      <p:ext uri="{BB962C8B-B14F-4D97-AF65-F5344CB8AC3E}">
        <p14:creationId xmlns:p14="http://schemas.microsoft.com/office/powerpoint/2010/main" val="151754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3749EEF-54E6-4F87-A482-5DEB59F956CF}" type="slidenum">
              <a:rPr lang="en-AU" smtClean="0"/>
              <a:t>10</a:t>
            </a:fld>
            <a:endParaRPr lang="en-AU"/>
          </a:p>
        </p:txBody>
      </p:sp>
    </p:spTree>
    <p:extLst>
      <p:ext uri="{BB962C8B-B14F-4D97-AF65-F5344CB8AC3E}">
        <p14:creationId xmlns:p14="http://schemas.microsoft.com/office/powerpoint/2010/main" val="3600150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7C46B67-4D6F-47AC-9833-95C5DD9C38FB}" type="datetimeFigureOut">
              <a:rPr lang="en-AU" smtClean="0"/>
              <a:pPr/>
              <a:t>9/02/2019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D33334-519F-49D7-8D04-FB45D7DC8AD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7C46B67-4D6F-47AC-9833-95C5DD9C38FB}" type="datetimeFigureOut">
              <a:rPr lang="en-AU" smtClean="0"/>
              <a:pPr/>
              <a:t>9/02/2019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D33334-519F-49D7-8D04-FB45D7DC8AD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7C46B67-4D6F-47AC-9833-95C5DD9C38FB}" type="datetimeFigureOut">
              <a:rPr lang="en-AU" smtClean="0"/>
              <a:pPr/>
              <a:t>9/02/2019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D33334-519F-49D7-8D04-FB45D7DC8ADD}" type="slidenum">
              <a:rPr lang="en-AU" smtClean="0"/>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White option 4">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Placeholder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5025" y="419100"/>
            <a:ext cx="4035425" cy="601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USY_MB1_PMS_1_Colour_Standard_Logo.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025" y="5905500"/>
            <a:ext cx="15367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8"/>
          <p:cNvSpPr>
            <a:spLocks noGrp="1"/>
          </p:cNvSpPr>
          <p:nvPr>
            <p:ph type="title"/>
          </p:nvPr>
        </p:nvSpPr>
        <p:spPr>
          <a:xfrm>
            <a:off x="381884" y="1797599"/>
            <a:ext cx="3948874" cy="443577"/>
          </a:xfrm>
        </p:spPr>
        <p:txBody>
          <a:bodyPr anchor="t"/>
          <a:lstStyle>
            <a:lvl1pPr>
              <a:defRPr sz="2200">
                <a:solidFill>
                  <a:srgbClr val="E64626"/>
                </a:solidFill>
              </a:defRPr>
            </a:lvl1pPr>
          </a:lstStyle>
          <a:p>
            <a:r>
              <a:rPr lang="en-US" smtClean="0"/>
              <a:t>Click to edit Master title style</a:t>
            </a:r>
            <a:endParaRPr lang="en-US" dirty="0"/>
          </a:p>
        </p:txBody>
      </p:sp>
      <p:sp>
        <p:nvSpPr>
          <p:cNvPr id="11" name="Text Placeholder 4"/>
          <p:cNvSpPr>
            <a:spLocks noGrp="1"/>
          </p:cNvSpPr>
          <p:nvPr>
            <p:ph type="body" sz="quarter" idx="11"/>
          </p:nvPr>
        </p:nvSpPr>
        <p:spPr>
          <a:xfrm>
            <a:off x="366941" y="3360968"/>
            <a:ext cx="3963817" cy="852488"/>
          </a:xfrm>
        </p:spPr>
        <p:txBody>
          <a:bodyPr/>
          <a:lstStyle>
            <a:lvl1pPr marL="0" indent="0">
              <a:lnSpc>
                <a:spcPct val="90000"/>
              </a:lnSpc>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a:p>
            <a:pPr lvl="1"/>
            <a:r>
              <a:rPr lang="en-US" smtClean="0"/>
              <a:t>Second level</a:t>
            </a:r>
          </a:p>
          <a:p>
            <a:pPr lvl="2"/>
            <a:r>
              <a:rPr lang="en-US" smtClean="0"/>
              <a:t>Third level</a:t>
            </a:r>
          </a:p>
        </p:txBody>
      </p:sp>
      <p:sp>
        <p:nvSpPr>
          <p:cNvPr id="12" name="Text Placeholder 4"/>
          <p:cNvSpPr>
            <a:spLocks noGrp="1"/>
          </p:cNvSpPr>
          <p:nvPr>
            <p:ph type="body" sz="quarter" idx="13"/>
          </p:nvPr>
        </p:nvSpPr>
        <p:spPr>
          <a:xfrm>
            <a:off x="382766" y="2248650"/>
            <a:ext cx="3947992" cy="852488"/>
          </a:xfrm>
        </p:spPr>
        <p:txBody>
          <a:bodyPr/>
          <a:lstStyle>
            <a:lvl1pPr marL="0" indent="0">
              <a:lnSpc>
                <a:spcPct val="90000"/>
              </a:lnSpc>
              <a:buNone/>
              <a:defRPr sz="2200">
                <a:solidFill>
                  <a:srgbClr val="0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366465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7C46B67-4D6F-47AC-9833-95C5DD9C38FB}" type="datetimeFigureOut">
              <a:rPr lang="en-AU" smtClean="0"/>
              <a:pPr/>
              <a:t>9/02/2019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D33334-519F-49D7-8D04-FB45D7DC8AD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C46B67-4D6F-47AC-9833-95C5DD9C38FB}" type="datetimeFigureOut">
              <a:rPr lang="en-AU" smtClean="0"/>
              <a:pPr/>
              <a:t>9/02/2019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8D33334-519F-49D7-8D04-FB45D7DC8AD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7C46B67-4D6F-47AC-9833-95C5DD9C38FB}" type="datetimeFigureOut">
              <a:rPr lang="en-AU" smtClean="0"/>
              <a:pPr/>
              <a:t>9/02/2019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D33334-519F-49D7-8D04-FB45D7DC8AD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7C46B67-4D6F-47AC-9833-95C5DD9C38FB}" type="datetimeFigureOut">
              <a:rPr lang="en-AU" smtClean="0"/>
              <a:pPr/>
              <a:t>9/02/2019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8D33334-519F-49D7-8D04-FB45D7DC8AD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7C46B67-4D6F-47AC-9833-95C5DD9C38FB}" type="datetimeFigureOut">
              <a:rPr lang="en-AU" smtClean="0"/>
              <a:pPr/>
              <a:t>9/02/2019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8D33334-519F-49D7-8D04-FB45D7DC8AD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46B67-4D6F-47AC-9833-95C5DD9C38FB}" type="datetimeFigureOut">
              <a:rPr lang="en-AU" smtClean="0"/>
              <a:pPr/>
              <a:t>9/02/2019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8D33334-519F-49D7-8D04-FB45D7DC8AD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46B67-4D6F-47AC-9833-95C5DD9C38FB}" type="datetimeFigureOut">
              <a:rPr lang="en-AU" smtClean="0"/>
              <a:pPr/>
              <a:t>9/02/2019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D33334-519F-49D7-8D04-FB45D7DC8AD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46B67-4D6F-47AC-9833-95C5DD9C38FB}" type="datetimeFigureOut">
              <a:rPr lang="en-AU" smtClean="0"/>
              <a:pPr/>
              <a:t>9/02/2019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8D33334-519F-49D7-8D04-FB45D7DC8ADD}"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46B67-4D6F-47AC-9833-95C5DD9C38FB}" type="datetimeFigureOut">
              <a:rPr lang="en-AU" smtClean="0"/>
              <a:pPr/>
              <a:t>9/02/2019</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33334-519F-49D7-8D04-FB45D7DC8ADD}"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93107" y="548680"/>
            <a:ext cx="3918853" cy="1368152"/>
          </a:xfrm>
        </p:spPr>
        <p:txBody>
          <a:bodyPr>
            <a:normAutofit fontScale="90000"/>
          </a:bodyPr>
          <a:lstStyle/>
          <a:p>
            <a:r>
              <a:rPr lang="en-AU" sz="2800" b="1" dirty="0" smtClean="0"/>
              <a:t>Re-imagining Tax for 21</a:t>
            </a:r>
            <a:r>
              <a:rPr lang="en-AU" sz="2800" b="1" baseline="30000" dirty="0" smtClean="0"/>
              <a:t>st</a:t>
            </a:r>
            <a:r>
              <a:rPr lang="en-AU" sz="2800" b="1" dirty="0" smtClean="0"/>
              <a:t> Century: Inspired by the scholarship of Tim Edgar</a:t>
            </a:r>
            <a:br>
              <a:rPr lang="en-AU" sz="2800" b="1" dirty="0" smtClean="0"/>
            </a:br>
            <a:r>
              <a:rPr lang="en-AU" sz="2800" b="1" dirty="0" smtClean="0"/>
              <a:t/>
            </a:r>
            <a:br>
              <a:rPr lang="en-AU" sz="2800" b="1" dirty="0" smtClean="0"/>
            </a:br>
            <a:r>
              <a:rPr lang="en-AU" sz="2800" b="1" dirty="0" smtClean="0">
                <a:solidFill>
                  <a:srgbClr val="7030A0"/>
                </a:solidFill>
              </a:rPr>
              <a:t>York University/Osgood Hall Law School</a:t>
            </a:r>
            <a:endParaRPr lang="en-US" b="1" dirty="0">
              <a:solidFill>
                <a:srgbClr val="7030A0"/>
              </a:solidFill>
            </a:endParaRPr>
          </a:p>
        </p:txBody>
      </p:sp>
      <p:sp>
        <p:nvSpPr>
          <p:cNvPr id="16386" name="Text Placeholder 2"/>
          <p:cNvSpPr>
            <a:spLocks noGrp="1"/>
          </p:cNvSpPr>
          <p:nvPr>
            <p:ph type="body" sz="quarter" idx="11"/>
          </p:nvPr>
        </p:nvSpPr>
        <p:spPr bwMode="auto">
          <a:xfrm>
            <a:off x="467544" y="5157192"/>
            <a:ext cx="4032448" cy="926237"/>
          </a:xfrm>
        </p:spPr>
        <p:txBody>
          <a:bodyPr wrap="square" numCol="1" anchor="t" anchorCtr="0" compatLnSpc="1">
            <a:prstTxWarp prst="textNoShape">
              <a:avLst/>
            </a:prstTxWarp>
            <a:noAutofit/>
          </a:bodyPr>
          <a:lstStyle/>
          <a:p>
            <a:r>
              <a:rPr lang="en-US" sz="2400" b="1" dirty="0">
                <a:latin typeface="Tw Cen MT" charset="0"/>
              </a:rPr>
              <a:t>Presented by</a:t>
            </a:r>
            <a:endParaRPr lang="en-US" sz="2400" dirty="0">
              <a:latin typeface="Tw Cen MT" charset="0"/>
            </a:endParaRPr>
          </a:p>
          <a:p>
            <a:r>
              <a:rPr lang="en-US" sz="2400" dirty="0">
                <a:latin typeface="Calibri" panose="020F0502020204030204" pitchFamily="34" charset="0"/>
                <a:cs typeface="Calibri" panose="020F0502020204030204" pitchFamily="34" charset="0"/>
              </a:rPr>
              <a:t>Professor </a:t>
            </a:r>
            <a:r>
              <a:rPr lang="en-US" sz="2400" dirty="0" smtClean="0">
                <a:latin typeface="Calibri" panose="020F0502020204030204" pitchFamily="34" charset="0"/>
                <a:cs typeface="Calibri" panose="020F0502020204030204" pitchFamily="34" charset="0"/>
              </a:rPr>
              <a:t>Michael Dirkis</a:t>
            </a:r>
            <a:endParaRPr lang="en-US" sz="2400" dirty="0">
              <a:latin typeface="Calibri" panose="020F0502020204030204" pitchFamily="34" charset="0"/>
              <a:cs typeface="Calibri" panose="020F0502020204030204" pitchFamily="34" charset="0"/>
            </a:endParaRPr>
          </a:p>
          <a:p>
            <a:r>
              <a:rPr lang="en-US" sz="2400" dirty="0" smtClean="0">
                <a:latin typeface="Calibri" panose="020F0502020204030204" pitchFamily="34" charset="0"/>
                <a:cs typeface="Calibri" panose="020F0502020204030204" pitchFamily="34" charset="0"/>
              </a:rPr>
              <a:t>                       Law </a:t>
            </a:r>
            <a:r>
              <a:rPr lang="en-US" sz="2400" dirty="0">
                <a:latin typeface="Calibri" panose="020F0502020204030204" pitchFamily="34" charset="0"/>
                <a:cs typeface="Calibri" panose="020F0502020204030204" pitchFamily="34" charset="0"/>
              </a:rPr>
              <a:t>School</a:t>
            </a:r>
          </a:p>
        </p:txBody>
      </p:sp>
      <p:sp>
        <p:nvSpPr>
          <p:cNvPr id="16387" name="Text Placeholder 4"/>
          <p:cNvSpPr>
            <a:spLocks noGrp="1"/>
          </p:cNvSpPr>
          <p:nvPr>
            <p:ph type="body" sz="quarter" idx="13"/>
          </p:nvPr>
        </p:nvSpPr>
        <p:spPr bwMode="auto">
          <a:xfrm>
            <a:off x="251521" y="3068960"/>
            <a:ext cx="4032448" cy="2160240"/>
          </a:xfrm>
        </p:spPr>
        <p:txBody>
          <a:bodyPr wrap="square" numCol="1" anchor="t" anchorCtr="0" compatLnSpc="1">
            <a:prstTxWarp prst="textNoShape">
              <a:avLst/>
            </a:prstTxWarp>
            <a:normAutofit fontScale="32500" lnSpcReduction="20000"/>
          </a:bodyPr>
          <a:lstStyle/>
          <a:p>
            <a:pPr marR="182880" algn="ctr">
              <a:spcBef>
                <a:spcPts val="1200"/>
              </a:spcBef>
              <a:spcAft>
                <a:spcPts val="0"/>
              </a:spcAft>
            </a:pPr>
            <a:r>
              <a:rPr lang="en-AU" dirty="0">
                <a:latin typeface="Tw Cen MT" charset="0"/>
              </a:rPr>
              <a:t> </a:t>
            </a:r>
            <a:br>
              <a:rPr lang="en-AU" dirty="0">
                <a:latin typeface="Tw Cen MT" charset="0"/>
              </a:rPr>
            </a:br>
            <a:r>
              <a:rPr lang="en-AU" dirty="0">
                <a:solidFill>
                  <a:srgbClr val="0070C0"/>
                </a:solidFill>
                <a:latin typeface="Tw Cen MT" charset="0"/>
              </a:rPr>
              <a:t/>
            </a:r>
            <a:br>
              <a:rPr lang="en-AU" dirty="0">
                <a:solidFill>
                  <a:srgbClr val="0070C0"/>
                </a:solidFill>
                <a:latin typeface="Tw Cen MT" charset="0"/>
              </a:rPr>
            </a:br>
            <a:r>
              <a:rPr lang="en-AU" sz="8000" b="1" kern="1400" dirty="0">
                <a:solidFill>
                  <a:srgbClr val="00B050"/>
                </a:solidFill>
                <a:latin typeface="Arial" panose="020B0604020202020204" pitchFamily="34" charset="0"/>
                <a:ea typeface="Times New Roman" panose="02020603050405020304" pitchFamily="18" charset="0"/>
              </a:rPr>
              <a:t>Moving</a:t>
            </a:r>
            <a:r>
              <a:rPr lang="en-US" sz="8000" b="1" kern="1400" dirty="0">
                <a:solidFill>
                  <a:srgbClr val="00B050"/>
                </a:solidFill>
                <a:latin typeface="Arial" panose="020B0604020202020204" pitchFamily="34" charset="0"/>
                <a:ea typeface="Times New Roman" panose="02020603050405020304" pitchFamily="18" charset="0"/>
              </a:rPr>
              <a:t> to a more ‘certain’ test for tax residence: Lessons for Canada</a:t>
            </a:r>
            <a:r>
              <a:rPr lang="en-US" sz="8000" b="1" kern="1400" dirty="0" smtClean="0">
                <a:solidFill>
                  <a:srgbClr val="00B050"/>
                </a:solidFill>
                <a:latin typeface="Arial" panose="020B0604020202020204" pitchFamily="34" charset="0"/>
                <a:ea typeface="Times New Roman" panose="02020603050405020304" pitchFamily="18" charset="0"/>
              </a:rPr>
              <a:t>?</a:t>
            </a:r>
          </a:p>
          <a:p>
            <a:pPr marR="182880" algn="ctr">
              <a:spcBef>
                <a:spcPts val="1200"/>
              </a:spcBef>
              <a:spcAft>
                <a:spcPts val="0"/>
              </a:spcAft>
            </a:pPr>
            <a:r>
              <a:rPr lang="en-US" sz="8000" b="1" kern="1400" dirty="0" smtClean="0">
                <a:solidFill>
                  <a:srgbClr val="00B050"/>
                </a:solidFill>
                <a:latin typeface="Arial" panose="020B0604020202020204" pitchFamily="34" charset="0"/>
                <a:ea typeface="Times New Roman" panose="02020603050405020304" pitchFamily="18" charset="0"/>
              </a:rPr>
              <a:t>[A working paper]</a:t>
            </a:r>
            <a:endParaRPr lang="en-AU" sz="7200" b="1" kern="1400"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5080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79512" y="260648"/>
            <a:ext cx="8352928" cy="584775"/>
          </a:xfrm>
          <a:prstGeom prst="rect">
            <a:avLst/>
          </a:prstGeom>
        </p:spPr>
        <p:txBody>
          <a:bodyPr wrap="square">
            <a:spAutoFit/>
          </a:bodyPr>
          <a:lstStyle/>
          <a:p>
            <a:r>
              <a:rPr lang="en-GB" altLang="zh-CN" sz="3200" b="1" dirty="0">
                <a:solidFill>
                  <a:srgbClr val="EE4612"/>
                </a:solidFill>
                <a:latin typeface="Arial" panose="020B0604020202020204" pitchFamily="34" charset="0"/>
                <a:cs typeface="Arial" panose="020B0604020202020204" pitchFamily="34" charset="0"/>
              </a:rPr>
              <a:t>2</a:t>
            </a:r>
            <a:r>
              <a:rPr lang="en-GB" altLang="zh-CN" sz="3200" b="1" dirty="0" smtClean="0">
                <a:solidFill>
                  <a:srgbClr val="EE4612"/>
                </a:solidFill>
                <a:latin typeface="Arial" panose="020B0604020202020204" pitchFamily="34" charset="0"/>
                <a:cs typeface="Arial" panose="020B0604020202020204" pitchFamily="34" charset="0"/>
              </a:rPr>
              <a:t>. Common </a:t>
            </a:r>
            <a:r>
              <a:rPr lang="en-GB" altLang="zh-CN" sz="3200" b="1" dirty="0" err="1" smtClean="0">
                <a:solidFill>
                  <a:srgbClr val="EE4612"/>
                </a:solidFill>
                <a:latin typeface="Arial" panose="020B0604020202020204" pitchFamily="34" charset="0"/>
                <a:cs typeface="Arial" panose="020B0604020202020204" pitchFamily="34" charset="0"/>
              </a:rPr>
              <a:t>wea</a:t>
            </a:r>
            <a:r>
              <a:rPr lang="en-US" altLang="zh-CN" sz="3200" b="1" dirty="0" err="1" smtClean="0">
                <a:solidFill>
                  <a:srgbClr val="EE4612"/>
                </a:solidFill>
                <a:latin typeface="Arial" panose="020B0604020202020204" pitchFamily="34" charset="0"/>
                <a:cs typeface="Arial" panose="020B0604020202020204" pitchFamily="34" charset="0"/>
              </a:rPr>
              <a:t>knesses</a:t>
            </a:r>
            <a:endParaRPr lang="en-GB" altLang="zh-CN" sz="3200" b="1" dirty="0">
              <a:solidFill>
                <a:srgbClr val="EE461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845423"/>
            <a:ext cx="8229600" cy="5472607"/>
          </a:xfrm>
        </p:spPr>
        <p:txBody>
          <a:bodyPr>
            <a:noAutofit/>
          </a:bodyPr>
          <a:lstStyle/>
          <a:p>
            <a:pPr>
              <a:buFont typeface="Wingdings" panose="05000000000000000000" pitchFamily="2" charset="2"/>
              <a:buChar char="q"/>
            </a:pPr>
            <a:r>
              <a:rPr lang="en-AU" sz="2800" dirty="0">
                <a:latin typeface="Arial" panose="020B0604020202020204" pitchFamily="34" charset="0"/>
                <a:cs typeface="Arial" panose="020B0604020202020204" pitchFamily="34" charset="0"/>
              </a:rPr>
              <a:t>As with many jurisdictions Canada </a:t>
            </a:r>
            <a:r>
              <a:rPr lang="en-AU" sz="2800" dirty="0" smtClean="0">
                <a:latin typeface="Arial" panose="020B0604020202020204" pitchFamily="34" charset="0"/>
                <a:cs typeface="Arial" panose="020B0604020202020204" pitchFamily="34" charset="0"/>
              </a:rPr>
              <a:t>&amp; </a:t>
            </a:r>
            <a:r>
              <a:rPr lang="en-AU" sz="2800" dirty="0">
                <a:latin typeface="Arial" panose="020B0604020202020204" pitchFamily="34" charset="0"/>
                <a:cs typeface="Arial" panose="020B0604020202020204" pitchFamily="34" charset="0"/>
              </a:rPr>
              <a:t>Australia rely upon indirect (in the case of Canada) </a:t>
            </a:r>
            <a:r>
              <a:rPr lang="en-AU" sz="2800" dirty="0" smtClean="0">
                <a:latin typeface="Arial" panose="020B0604020202020204" pitchFamily="34" charset="0"/>
                <a:cs typeface="Arial" panose="020B0604020202020204" pitchFamily="34" charset="0"/>
              </a:rPr>
              <a:t>&amp; </a:t>
            </a:r>
            <a:r>
              <a:rPr lang="en-AU" sz="2800" dirty="0">
                <a:latin typeface="Arial" panose="020B0604020202020204" pitchFamily="34" charset="0"/>
                <a:cs typeface="Arial" panose="020B0604020202020204" pitchFamily="34" charset="0"/>
              </a:rPr>
              <a:t>direct </a:t>
            </a:r>
            <a:r>
              <a:rPr lang="en-AU" sz="2800" dirty="0" smtClean="0">
                <a:solidFill>
                  <a:srgbClr val="FF0000"/>
                </a:solidFill>
                <a:latin typeface="Arial" panose="020B0604020202020204" pitchFamily="34" charset="0"/>
                <a:cs typeface="Arial" panose="020B0604020202020204" pitchFamily="34" charset="0"/>
              </a:rPr>
              <a:t>individual </a:t>
            </a:r>
            <a:r>
              <a:rPr lang="en-AU" sz="2800" dirty="0">
                <a:solidFill>
                  <a:srgbClr val="FF0000"/>
                </a:solidFill>
                <a:latin typeface="Arial" panose="020B0604020202020204" pitchFamily="34" charset="0"/>
                <a:cs typeface="Arial" panose="020B0604020202020204" pitchFamily="34" charset="0"/>
              </a:rPr>
              <a:t>facts and circumstances </a:t>
            </a:r>
            <a:r>
              <a:rPr lang="en-AU" sz="2800" dirty="0" smtClean="0">
                <a:solidFill>
                  <a:srgbClr val="FF0000"/>
                </a:solidFill>
                <a:latin typeface="Arial" panose="020B0604020202020204" pitchFamily="34" charset="0"/>
                <a:cs typeface="Arial" panose="020B0604020202020204" pitchFamily="34" charset="0"/>
              </a:rPr>
              <a:t>tests/requirements </a:t>
            </a:r>
          </a:p>
          <a:p>
            <a:pPr>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Canada’s </a:t>
            </a:r>
            <a:r>
              <a:rPr lang="en-AU" sz="2800" dirty="0">
                <a:latin typeface="Arial" panose="020B0604020202020204" pitchFamily="34" charset="0"/>
                <a:cs typeface="Arial" panose="020B0604020202020204" pitchFamily="34" charset="0"/>
              </a:rPr>
              <a:t>rules rely on </a:t>
            </a:r>
            <a:r>
              <a:rPr lang="en-AU" sz="2800" dirty="0" smtClean="0">
                <a:latin typeface="Arial" panose="020B0604020202020204" pitchFamily="34" charset="0"/>
                <a:cs typeface="Arial" panose="020B0604020202020204" pitchFamily="34" charset="0"/>
              </a:rPr>
              <a:t>common </a:t>
            </a:r>
            <a:r>
              <a:rPr lang="en-AU" sz="2800" dirty="0">
                <a:latin typeface="Arial" panose="020B0604020202020204" pitchFamily="34" charset="0"/>
                <a:cs typeface="Arial" panose="020B0604020202020204" pitchFamily="34" charset="0"/>
              </a:rPr>
              <a:t>law to </a:t>
            </a:r>
            <a:r>
              <a:rPr lang="en-AU" sz="2800" dirty="0" smtClean="0">
                <a:latin typeface="Arial" panose="020B0604020202020204" pitchFamily="34" charset="0"/>
                <a:cs typeface="Arial" panose="020B0604020202020204" pitchFamily="34" charset="0"/>
              </a:rPr>
              <a:t>provide the </a:t>
            </a:r>
            <a:r>
              <a:rPr lang="en-AU" sz="2800" dirty="0">
                <a:latin typeface="Arial" panose="020B0604020202020204" pitchFamily="34" charset="0"/>
                <a:cs typeface="Arial" panose="020B0604020202020204" pitchFamily="34" charset="0"/>
              </a:rPr>
              <a:t>meaning of the undefined term </a:t>
            </a:r>
            <a:r>
              <a:rPr lang="en-AU" sz="2800" dirty="0" smtClean="0">
                <a:solidFill>
                  <a:srgbClr val="FF0000"/>
                </a:solidFill>
                <a:latin typeface="Arial" panose="020B0604020202020204" pitchFamily="34" charset="0"/>
                <a:cs typeface="Arial" panose="020B0604020202020204" pitchFamily="34" charset="0"/>
              </a:rPr>
              <a:t>residing</a:t>
            </a:r>
          </a:p>
          <a:p>
            <a:pPr>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Where </a:t>
            </a:r>
            <a:r>
              <a:rPr lang="en-AU" sz="2800" dirty="0">
                <a:latin typeface="Arial" panose="020B0604020202020204" pitchFamily="34" charset="0"/>
                <a:cs typeface="Arial" panose="020B0604020202020204" pitchFamily="34" charset="0"/>
              </a:rPr>
              <a:t>the deeming definitions exist, terms within those deeming rules, such as </a:t>
            </a:r>
            <a:r>
              <a:rPr lang="en-AU" sz="2800" dirty="0" smtClean="0">
                <a:solidFill>
                  <a:srgbClr val="FF0000"/>
                </a:solidFill>
                <a:latin typeface="Arial" panose="020B0604020202020204" pitchFamily="34" charset="0"/>
                <a:cs typeface="Arial" panose="020B0604020202020204" pitchFamily="34" charset="0"/>
              </a:rPr>
              <a:t>sojourn</a:t>
            </a:r>
            <a:r>
              <a:rPr lang="en-AU" sz="2800" dirty="0" smtClean="0">
                <a:latin typeface="Arial" panose="020B0604020202020204" pitchFamily="34" charset="0"/>
                <a:cs typeface="Arial" panose="020B0604020202020204" pitchFamily="34" charset="0"/>
              </a:rPr>
              <a:t> </a:t>
            </a:r>
            <a:r>
              <a:rPr lang="en-AU" sz="2800" dirty="0">
                <a:latin typeface="Arial" panose="020B0604020202020204" pitchFamily="34" charset="0"/>
                <a:cs typeface="Arial" panose="020B0604020202020204" pitchFamily="34" charset="0"/>
              </a:rPr>
              <a:t>&amp;</a:t>
            </a:r>
            <a:r>
              <a:rPr lang="en-AU" sz="2800" dirty="0" smtClean="0">
                <a:latin typeface="Arial" panose="020B0604020202020204" pitchFamily="34" charset="0"/>
                <a:cs typeface="Arial" panose="020B0604020202020204" pitchFamily="34" charset="0"/>
              </a:rPr>
              <a:t> </a:t>
            </a:r>
            <a:r>
              <a:rPr lang="en-AU" sz="2800" dirty="0" smtClean="0">
                <a:solidFill>
                  <a:srgbClr val="FF0000"/>
                </a:solidFill>
                <a:latin typeface="Arial" panose="020B0604020202020204" pitchFamily="34" charset="0"/>
                <a:cs typeface="Arial" panose="020B0604020202020204" pitchFamily="34" charset="0"/>
              </a:rPr>
              <a:t>day, </a:t>
            </a:r>
            <a:r>
              <a:rPr lang="en-AU" sz="2800" dirty="0">
                <a:latin typeface="Arial" panose="020B0604020202020204" pitchFamily="34" charset="0"/>
                <a:cs typeface="Arial" panose="020B0604020202020204" pitchFamily="34" charset="0"/>
              </a:rPr>
              <a:t>are not </a:t>
            </a:r>
            <a:r>
              <a:rPr lang="en-AU" sz="2800" dirty="0" smtClean="0">
                <a:latin typeface="Arial" panose="020B0604020202020204" pitchFamily="34" charset="0"/>
                <a:cs typeface="Arial" panose="020B0604020202020204" pitchFamily="34" charset="0"/>
              </a:rPr>
              <a:t>defined &amp; the </a:t>
            </a:r>
            <a:r>
              <a:rPr lang="en-AU" sz="2800" dirty="0">
                <a:latin typeface="Arial" panose="020B0604020202020204" pitchFamily="34" charset="0"/>
                <a:cs typeface="Arial" panose="020B0604020202020204" pitchFamily="34" charset="0"/>
              </a:rPr>
              <a:t>word </a:t>
            </a:r>
            <a:r>
              <a:rPr lang="en-AU" sz="2800" dirty="0" smtClean="0">
                <a:solidFill>
                  <a:srgbClr val="FF0000"/>
                </a:solidFill>
                <a:latin typeface="Arial" panose="020B0604020202020204" pitchFamily="34" charset="0"/>
                <a:cs typeface="Arial" panose="020B0604020202020204" pitchFamily="34" charset="0"/>
              </a:rPr>
              <a:t>sojourn</a:t>
            </a:r>
            <a:r>
              <a:rPr lang="en-AU" sz="2800" dirty="0" smtClean="0">
                <a:latin typeface="Arial" panose="020B0604020202020204" pitchFamily="34" charset="0"/>
                <a:cs typeface="Arial" panose="020B0604020202020204" pitchFamily="34" charset="0"/>
              </a:rPr>
              <a:t> </a:t>
            </a:r>
            <a:r>
              <a:rPr lang="en-AU" sz="2800" dirty="0">
                <a:latin typeface="Arial" panose="020B0604020202020204" pitchFamily="34" charset="0"/>
                <a:cs typeface="Arial" panose="020B0604020202020204" pitchFamily="34" charset="0"/>
              </a:rPr>
              <a:t>in </a:t>
            </a:r>
            <a:r>
              <a:rPr lang="en-AU" sz="2800" dirty="0" smtClean="0">
                <a:latin typeface="Arial" panose="020B0604020202020204" pitchFamily="34" charset="0"/>
                <a:cs typeface="Arial" panose="020B0604020202020204" pitchFamily="34" charset="0"/>
              </a:rPr>
              <a:t>is </a:t>
            </a:r>
            <a:r>
              <a:rPr lang="en-AU" sz="2800" dirty="0">
                <a:latin typeface="Arial" panose="020B0604020202020204" pitchFamily="34" charset="0"/>
                <a:cs typeface="Arial" panose="020B0604020202020204" pitchFamily="34" charset="0"/>
              </a:rPr>
              <a:t>unique </a:t>
            </a:r>
            <a:r>
              <a:rPr lang="en-AU" sz="2800" dirty="0" smtClean="0">
                <a:latin typeface="Arial" panose="020B0604020202020204" pitchFamily="34" charset="0"/>
                <a:cs typeface="Arial" panose="020B0604020202020204" pitchFamily="34" charset="0"/>
              </a:rPr>
              <a:t>&amp; has an uncertain </a:t>
            </a:r>
            <a:r>
              <a:rPr lang="en-AU" sz="2800" dirty="0">
                <a:latin typeface="Arial" panose="020B0604020202020204" pitchFamily="34" charset="0"/>
                <a:cs typeface="Arial" panose="020B0604020202020204" pitchFamily="34" charset="0"/>
              </a:rPr>
              <a:t>meaning </a:t>
            </a:r>
            <a:endParaRPr lang="en-AU" sz="28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 </a:t>
            </a:r>
            <a:r>
              <a:rPr lang="en-AU" sz="2800" dirty="0" smtClean="0">
                <a:solidFill>
                  <a:srgbClr val="FF0000"/>
                </a:solidFill>
                <a:latin typeface="Arial" panose="020B0604020202020204" pitchFamily="34" charset="0"/>
                <a:cs typeface="Arial" panose="020B0604020202020204" pitchFamily="34" charset="0"/>
              </a:rPr>
              <a:t>Ordinarily resident</a:t>
            </a:r>
            <a:r>
              <a:rPr lang="en-AU" sz="2800" dirty="0" smtClean="0">
                <a:latin typeface="Arial" panose="020B0604020202020204" pitchFamily="34" charset="0"/>
                <a:cs typeface="Arial" panose="020B0604020202020204" pitchFamily="34" charset="0"/>
              </a:rPr>
              <a:t> is not defined but a who is ordinarily </a:t>
            </a:r>
            <a:r>
              <a:rPr lang="en-AU" sz="2800" dirty="0">
                <a:latin typeface="Arial" panose="020B0604020202020204" pitchFamily="34" charset="0"/>
                <a:cs typeface="Arial" panose="020B0604020202020204" pitchFamily="34" charset="0"/>
              </a:rPr>
              <a:t>resident is </a:t>
            </a:r>
            <a:r>
              <a:rPr lang="en-AU" sz="2800" dirty="0" smtClean="0">
                <a:latin typeface="Arial" panose="020B0604020202020204" pitchFamily="34" charset="0"/>
                <a:cs typeface="Arial" panose="020B0604020202020204" pitchFamily="34" charset="0"/>
              </a:rPr>
              <a:t>deemed </a:t>
            </a:r>
            <a:r>
              <a:rPr lang="en-AU" sz="2800" dirty="0">
                <a:latin typeface="Arial" panose="020B0604020202020204" pitchFamily="34" charset="0"/>
                <a:cs typeface="Arial" panose="020B0604020202020204" pitchFamily="34" charset="0"/>
              </a:rPr>
              <a:t>to be </a:t>
            </a:r>
            <a:r>
              <a:rPr lang="en-AU" sz="2800" dirty="0" smtClean="0">
                <a:latin typeface="Arial" panose="020B0604020202020204" pitchFamily="34" charset="0"/>
                <a:cs typeface="Arial" panose="020B0604020202020204" pitchFamily="34" charset="0"/>
              </a:rPr>
              <a:t>residing</a:t>
            </a: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3881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79512" y="260648"/>
            <a:ext cx="8352928" cy="523220"/>
          </a:xfrm>
          <a:prstGeom prst="rect">
            <a:avLst/>
          </a:prstGeom>
        </p:spPr>
        <p:txBody>
          <a:bodyPr wrap="square">
            <a:spAutoFit/>
          </a:bodyPr>
          <a:lstStyle/>
          <a:p>
            <a:r>
              <a:rPr lang="en-GB" altLang="zh-CN" sz="2800" b="1" dirty="0">
                <a:solidFill>
                  <a:srgbClr val="EE4612"/>
                </a:solidFill>
                <a:latin typeface="Arial" panose="020B0604020202020204" pitchFamily="34" charset="0"/>
                <a:cs typeface="Arial" panose="020B0604020202020204" pitchFamily="34" charset="0"/>
              </a:rPr>
              <a:t>2</a:t>
            </a:r>
            <a:r>
              <a:rPr lang="en-GB" altLang="zh-CN" sz="2800" b="1" dirty="0" smtClean="0">
                <a:solidFill>
                  <a:srgbClr val="EE4612"/>
                </a:solidFill>
                <a:latin typeface="Arial" panose="020B0604020202020204" pitchFamily="34" charset="0"/>
                <a:cs typeface="Arial" panose="020B0604020202020204" pitchFamily="34" charset="0"/>
              </a:rPr>
              <a:t>. Common </a:t>
            </a:r>
            <a:r>
              <a:rPr lang="en-GB" altLang="zh-CN" sz="2800" b="1" dirty="0" err="1" smtClean="0">
                <a:solidFill>
                  <a:srgbClr val="EE4612"/>
                </a:solidFill>
                <a:latin typeface="Arial" panose="020B0604020202020204" pitchFamily="34" charset="0"/>
                <a:cs typeface="Arial" panose="020B0604020202020204" pitchFamily="34" charset="0"/>
              </a:rPr>
              <a:t>wea</a:t>
            </a:r>
            <a:r>
              <a:rPr lang="en-US" altLang="zh-CN" sz="2800" b="1" dirty="0" err="1" smtClean="0">
                <a:solidFill>
                  <a:srgbClr val="EE4612"/>
                </a:solidFill>
                <a:latin typeface="Arial" panose="020B0604020202020204" pitchFamily="34" charset="0"/>
                <a:cs typeface="Arial" panose="020B0604020202020204" pitchFamily="34" charset="0"/>
              </a:rPr>
              <a:t>knesses</a:t>
            </a:r>
            <a:r>
              <a:rPr lang="en-US" altLang="zh-CN" sz="2800" b="1" dirty="0" smtClean="0">
                <a:solidFill>
                  <a:srgbClr val="EE4612"/>
                </a:solidFill>
                <a:latin typeface="Arial" panose="020B0604020202020204" pitchFamily="34" charset="0"/>
                <a:cs typeface="Arial" panose="020B0604020202020204" pitchFamily="34" charset="0"/>
              </a:rPr>
              <a:t> [2]</a:t>
            </a:r>
            <a:endParaRPr lang="en-GB" altLang="zh-CN" sz="2800" b="1" dirty="0">
              <a:solidFill>
                <a:srgbClr val="EE461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783868"/>
            <a:ext cx="8229600" cy="5669467"/>
          </a:xfrm>
        </p:spPr>
        <p:txBody>
          <a:bodyPr>
            <a:noAutofit/>
          </a:bodyPr>
          <a:lstStyle/>
          <a:p>
            <a:pPr>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Similarly</a:t>
            </a:r>
            <a:r>
              <a:rPr lang="en-AU" sz="2800" dirty="0">
                <a:latin typeface="Arial" panose="020B0604020202020204" pitchFamily="34" charset="0"/>
                <a:cs typeface="Arial" panose="020B0604020202020204" pitchFamily="34" charset="0"/>
              </a:rPr>
              <a:t>, the Australian the individual residence definition contains a number of words which required, and continue to require, interpretation by the Courts. These words and phrases are </a:t>
            </a:r>
            <a:r>
              <a:rPr lang="en-AU" sz="2800" dirty="0" smtClean="0">
                <a:solidFill>
                  <a:srgbClr val="FF0000"/>
                </a:solidFill>
                <a:latin typeface="Arial" panose="020B0604020202020204" pitchFamily="34" charset="0"/>
                <a:cs typeface="Arial" panose="020B0604020202020204" pitchFamily="34" charset="0"/>
              </a:rPr>
              <a:t>resides </a:t>
            </a:r>
            <a:r>
              <a:rPr lang="en-AU" sz="2800" dirty="0">
                <a:solidFill>
                  <a:srgbClr val="FF0000"/>
                </a:solidFill>
                <a:latin typeface="Arial" panose="020B0604020202020204" pitchFamily="34" charset="0"/>
                <a:cs typeface="Arial" panose="020B0604020202020204" pitchFamily="34" charset="0"/>
              </a:rPr>
              <a:t>in </a:t>
            </a:r>
            <a:r>
              <a:rPr lang="en-AU" sz="2800" dirty="0" smtClean="0">
                <a:solidFill>
                  <a:srgbClr val="FF0000"/>
                </a:solidFill>
                <a:latin typeface="Arial" panose="020B0604020202020204" pitchFamily="34" charset="0"/>
                <a:cs typeface="Arial" panose="020B0604020202020204" pitchFamily="34" charset="0"/>
              </a:rPr>
              <a:t>Australia, domicile,  permanent </a:t>
            </a:r>
            <a:r>
              <a:rPr lang="en-AU" sz="2800" dirty="0">
                <a:solidFill>
                  <a:srgbClr val="FF0000"/>
                </a:solidFill>
                <a:latin typeface="Arial" panose="020B0604020202020204" pitchFamily="34" charset="0"/>
                <a:cs typeface="Arial" panose="020B0604020202020204" pitchFamily="34" charset="0"/>
              </a:rPr>
              <a:t>place of </a:t>
            </a:r>
            <a:r>
              <a:rPr lang="en-AU" sz="2800" dirty="0" smtClean="0">
                <a:solidFill>
                  <a:srgbClr val="FF0000"/>
                </a:solidFill>
                <a:latin typeface="Arial" panose="020B0604020202020204" pitchFamily="34" charset="0"/>
                <a:cs typeface="Arial" panose="020B0604020202020204" pitchFamily="34" charset="0"/>
              </a:rPr>
              <a:t>abode, usual </a:t>
            </a:r>
            <a:r>
              <a:rPr lang="en-AU" sz="2800" dirty="0">
                <a:solidFill>
                  <a:srgbClr val="FF0000"/>
                </a:solidFill>
                <a:latin typeface="Arial" panose="020B0604020202020204" pitchFamily="34" charset="0"/>
                <a:cs typeface="Arial" panose="020B0604020202020204" pitchFamily="34" charset="0"/>
              </a:rPr>
              <a:t>place of </a:t>
            </a:r>
            <a:r>
              <a:rPr lang="en-AU" sz="2800" dirty="0" smtClean="0">
                <a:solidFill>
                  <a:srgbClr val="FF0000"/>
                </a:solidFill>
                <a:latin typeface="Arial" panose="020B0604020202020204" pitchFamily="34" charset="0"/>
                <a:cs typeface="Arial" panose="020B0604020202020204" pitchFamily="34" charset="0"/>
              </a:rPr>
              <a:t>abode, </a:t>
            </a:r>
            <a:r>
              <a:rPr lang="en-AU" sz="2800" dirty="0">
                <a:latin typeface="Arial" panose="020B0604020202020204" pitchFamily="34" charset="0"/>
                <a:cs typeface="Arial" panose="020B0604020202020204" pitchFamily="34" charset="0"/>
              </a:rPr>
              <a:t>and </a:t>
            </a:r>
            <a:r>
              <a:rPr lang="en-AU" sz="2800" dirty="0" smtClean="0">
                <a:solidFill>
                  <a:srgbClr val="FF0000"/>
                </a:solidFill>
                <a:latin typeface="Arial" panose="020B0604020202020204" pitchFamily="34" charset="0"/>
                <a:cs typeface="Arial" panose="020B0604020202020204" pitchFamily="34" charset="0"/>
              </a:rPr>
              <a:t>does </a:t>
            </a:r>
            <a:r>
              <a:rPr lang="en-AU" sz="2800" dirty="0">
                <a:solidFill>
                  <a:srgbClr val="FF0000"/>
                </a:solidFill>
                <a:latin typeface="Arial" panose="020B0604020202020204" pitchFamily="34" charset="0"/>
                <a:cs typeface="Arial" panose="020B0604020202020204" pitchFamily="34" charset="0"/>
              </a:rPr>
              <a:t>not intend to take up </a:t>
            </a:r>
            <a:r>
              <a:rPr lang="en-AU" sz="2800" dirty="0" smtClean="0">
                <a:solidFill>
                  <a:srgbClr val="FF0000"/>
                </a:solidFill>
                <a:latin typeface="Arial" panose="020B0604020202020204" pitchFamily="34" charset="0"/>
                <a:cs typeface="Arial" panose="020B0604020202020204" pitchFamily="34" charset="0"/>
              </a:rPr>
              <a:t>residence.</a:t>
            </a:r>
          </a:p>
          <a:p>
            <a:pPr>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These facts &amp; </a:t>
            </a:r>
            <a:r>
              <a:rPr lang="en-AU" sz="2800" dirty="0">
                <a:latin typeface="Arial" panose="020B0604020202020204" pitchFamily="34" charset="0"/>
                <a:cs typeface="Arial" panose="020B0604020202020204" pitchFamily="34" charset="0"/>
              </a:rPr>
              <a:t>circumstance </a:t>
            </a:r>
            <a:r>
              <a:rPr lang="en-AU" sz="2800" dirty="0" smtClean="0">
                <a:latin typeface="Arial" panose="020B0604020202020204" pitchFamily="34" charset="0"/>
                <a:cs typeface="Arial" panose="020B0604020202020204" pitchFamily="34" charset="0"/>
              </a:rPr>
              <a:t>tests counter horizontal equity, generally </a:t>
            </a:r>
            <a:r>
              <a:rPr lang="en-AU" sz="2800" dirty="0">
                <a:latin typeface="Arial" panose="020B0604020202020204" pitchFamily="34" charset="0"/>
                <a:cs typeface="Arial" panose="020B0604020202020204" pitchFamily="34" charset="0"/>
              </a:rPr>
              <a:t>fail the simplicity </a:t>
            </a:r>
            <a:r>
              <a:rPr lang="en-AU" sz="2800" dirty="0" smtClean="0">
                <a:latin typeface="Arial" panose="020B0604020202020204" pitchFamily="34" charset="0"/>
                <a:cs typeface="Arial" panose="020B0604020202020204" pitchFamily="34" charset="0"/>
              </a:rPr>
              <a:t>criterion, can </a:t>
            </a:r>
            <a:r>
              <a:rPr lang="en-AU" sz="2800" dirty="0">
                <a:latin typeface="Arial" panose="020B0604020202020204" pitchFamily="34" charset="0"/>
                <a:cs typeface="Arial" panose="020B0604020202020204" pitchFamily="34" charset="0"/>
              </a:rPr>
              <a:t>give rise to arbitrary outcomes, impose high compliance costs, create </a:t>
            </a:r>
            <a:r>
              <a:rPr lang="en-AU" sz="2800" dirty="0" smtClean="0">
                <a:latin typeface="Arial" panose="020B0604020202020204" pitchFamily="34" charset="0"/>
                <a:cs typeface="Arial" panose="020B0604020202020204" pitchFamily="34" charset="0"/>
              </a:rPr>
              <a:t>uncertainty, hard </a:t>
            </a:r>
            <a:r>
              <a:rPr lang="en-AU" sz="2800" dirty="0">
                <a:latin typeface="Arial" panose="020B0604020202020204" pitchFamily="34" charset="0"/>
                <a:cs typeface="Arial" panose="020B0604020202020204" pitchFamily="34" charset="0"/>
              </a:rPr>
              <a:t>to </a:t>
            </a:r>
            <a:r>
              <a:rPr lang="en-AU" sz="2800" dirty="0" smtClean="0">
                <a:latin typeface="Arial" panose="020B0604020202020204" pitchFamily="34" charset="0"/>
                <a:cs typeface="Arial" panose="020B0604020202020204" pitchFamily="34" charset="0"/>
              </a:rPr>
              <a:t>administer &amp; are </a:t>
            </a:r>
            <a:r>
              <a:rPr lang="en-AU" sz="2800" dirty="0">
                <a:latin typeface="Arial" panose="020B0604020202020204" pitchFamily="34" charset="0"/>
                <a:cs typeface="Arial" panose="020B0604020202020204" pitchFamily="34" charset="0"/>
              </a:rPr>
              <a:t>easy to </a:t>
            </a:r>
            <a:r>
              <a:rPr lang="en-AU" sz="2800" dirty="0" smtClean="0">
                <a:latin typeface="Arial" panose="020B0604020202020204" pitchFamily="34" charset="0"/>
                <a:cs typeface="Arial" panose="020B0604020202020204" pitchFamily="34" charset="0"/>
              </a:rPr>
              <a:t>manipulate </a:t>
            </a: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3291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84188" y="282714"/>
            <a:ext cx="8348252" cy="1077218"/>
          </a:xfrm>
          <a:prstGeom prst="rect">
            <a:avLst/>
          </a:prstGeom>
        </p:spPr>
        <p:txBody>
          <a:bodyPr wrap="square">
            <a:spAutoFit/>
          </a:bodyPr>
          <a:lstStyle/>
          <a:p>
            <a:r>
              <a:rPr lang="en-GB" altLang="zh-CN" sz="3200" b="1" dirty="0">
                <a:solidFill>
                  <a:srgbClr val="EE4612"/>
                </a:solidFill>
                <a:latin typeface="+mj-lt"/>
                <a:cs typeface="Times New Roman"/>
              </a:rPr>
              <a:t>3</a:t>
            </a:r>
            <a:r>
              <a:rPr lang="en-GB" altLang="zh-CN" sz="3200" b="1" dirty="0" smtClean="0">
                <a:solidFill>
                  <a:srgbClr val="EE4612"/>
                </a:solidFill>
                <a:latin typeface="+mj-lt"/>
                <a:cs typeface="Times New Roman"/>
              </a:rPr>
              <a:t>. </a:t>
            </a:r>
            <a:r>
              <a:rPr lang="en-AU" altLang="zh-CN" sz="3200" b="1" dirty="0">
                <a:solidFill>
                  <a:srgbClr val="EE4612"/>
                </a:solidFill>
                <a:latin typeface="+mj-lt"/>
                <a:cs typeface="Times New Roman"/>
              </a:rPr>
              <a:t>Evaluating </a:t>
            </a:r>
            <a:r>
              <a:rPr lang="en-AU" altLang="zh-CN" sz="3200" b="1" dirty="0" smtClean="0">
                <a:solidFill>
                  <a:srgbClr val="EE4612"/>
                </a:solidFill>
                <a:latin typeface="+mj-lt"/>
                <a:cs typeface="Times New Roman"/>
              </a:rPr>
              <a:t>2013 UK’s </a:t>
            </a:r>
            <a:r>
              <a:rPr lang="en-AU" altLang="zh-CN" sz="3200" b="1" dirty="0">
                <a:solidFill>
                  <a:srgbClr val="EE4612"/>
                </a:solidFill>
                <a:latin typeface="+mj-lt"/>
                <a:cs typeface="Times New Roman"/>
              </a:rPr>
              <a:t>statutory residency test for individuals </a:t>
            </a:r>
            <a:endParaRPr lang="en-US" altLang="zh-CN" sz="3200" b="1" dirty="0">
              <a:solidFill>
                <a:srgbClr val="EE4612"/>
              </a:solidFill>
              <a:latin typeface="+mj-lt"/>
              <a:cs typeface="Times New Roman"/>
            </a:endParaRPr>
          </a:p>
        </p:txBody>
      </p:sp>
      <p:sp>
        <p:nvSpPr>
          <p:cNvPr id="3" name="Content Placeholder 2"/>
          <p:cNvSpPr>
            <a:spLocks noGrp="1"/>
          </p:cNvSpPr>
          <p:nvPr>
            <p:ph idx="1"/>
          </p:nvPr>
        </p:nvSpPr>
        <p:spPr>
          <a:xfrm>
            <a:off x="395536" y="1395698"/>
            <a:ext cx="8424936" cy="5201654"/>
          </a:xfrm>
        </p:spPr>
        <p:txBody>
          <a:bodyPr>
            <a:noAutofit/>
          </a:bodyPr>
          <a:lstStyle/>
          <a:p>
            <a:pPr>
              <a:spcBef>
                <a:spcPts val="0"/>
              </a:spcBef>
              <a:buFont typeface="Wingdings" panose="05000000000000000000" pitchFamily="2" charset="2"/>
              <a:buChar char="q"/>
            </a:pPr>
            <a:r>
              <a:rPr lang="en-AU" sz="2800" dirty="0">
                <a:latin typeface="Arial" panose="020B0604020202020204" pitchFamily="34" charset="0"/>
                <a:cs typeface="Arial" panose="020B0604020202020204" pitchFamily="34" charset="0"/>
              </a:rPr>
              <a:t>After almost 200 years </a:t>
            </a:r>
            <a:r>
              <a:rPr lang="en-AU" sz="2800" dirty="0" smtClean="0">
                <a:latin typeface="Arial" panose="020B0604020202020204" pitchFamily="34" charset="0"/>
                <a:cs typeface="Arial" panose="020B0604020202020204" pitchFamily="34" charset="0"/>
              </a:rPr>
              <a:t>of reliance </a:t>
            </a:r>
            <a:r>
              <a:rPr lang="en-AU" sz="2800" dirty="0">
                <a:latin typeface="Arial" panose="020B0604020202020204" pitchFamily="34" charset="0"/>
                <a:cs typeface="Arial" panose="020B0604020202020204" pitchFamily="34" charset="0"/>
              </a:rPr>
              <a:t>on the jurisprudence that constitutes the common law resident </a:t>
            </a:r>
            <a:r>
              <a:rPr lang="en-AU" sz="2800" dirty="0" smtClean="0">
                <a:latin typeface="Arial" panose="020B0604020202020204" pitchFamily="34" charset="0"/>
                <a:cs typeface="Arial" panose="020B0604020202020204" pitchFamily="34" charset="0"/>
              </a:rPr>
              <a:t>test </a:t>
            </a:r>
            <a:r>
              <a:rPr lang="en-AU" sz="2800" dirty="0">
                <a:latin typeface="Arial" panose="020B0604020202020204" pitchFamily="34" charset="0"/>
                <a:cs typeface="Arial" panose="020B0604020202020204" pitchFamily="34" charset="0"/>
              </a:rPr>
              <a:t>the </a:t>
            </a:r>
            <a:r>
              <a:rPr lang="en-AU" sz="2800" dirty="0" smtClean="0">
                <a:latin typeface="Arial" panose="020B0604020202020204" pitchFamily="34" charset="0"/>
                <a:cs typeface="Arial" panose="020B0604020202020204" pitchFamily="34" charset="0"/>
              </a:rPr>
              <a:t>UK in </a:t>
            </a:r>
            <a:r>
              <a:rPr lang="en-AU" sz="2800" dirty="0">
                <a:latin typeface="Arial" panose="020B0604020202020204" pitchFamily="34" charset="0"/>
                <a:cs typeface="Arial" panose="020B0604020202020204" pitchFamily="34" charset="0"/>
              </a:rPr>
              <a:t>2013 adopted a statutory definition of </a:t>
            </a:r>
            <a:r>
              <a:rPr lang="en-AU" sz="2800" dirty="0" smtClean="0">
                <a:latin typeface="Arial" panose="020B0604020202020204" pitchFamily="34" charset="0"/>
                <a:cs typeface="Arial" panose="020B0604020202020204" pitchFamily="34" charset="0"/>
              </a:rPr>
              <a:t>tax residence </a:t>
            </a:r>
            <a:r>
              <a:rPr lang="en-AU" sz="2800" dirty="0">
                <a:latin typeface="Arial" panose="020B0604020202020204" pitchFamily="34" charset="0"/>
                <a:cs typeface="Arial" panose="020B0604020202020204" pitchFamily="34" charset="0"/>
              </a:rPr>
              <a:t>for individuals.</a:t>
            </a:r>
            <a:r>
              <a:rPr lang="en-AU" sz="2800" dirty="0" smtClean="0">
                <a:latin typeface="Arial" panose="020B0604020202020204" pitchFamily="34" charset="0"/>
                <a:cs typeface="Arial" panose="020B0604020202020204" pitchFamily="34" charset="0"/>
              </a:rPr>
              <a:t> </a:t>
            </a:r>
          </a:p>
          <a:p>
            <a:pPr>
              <a:spcBef>
                <a:spcPts val="0"/>
              </a:spcBef>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A 159 </a:t>
            </a:r>
            <a:r>
              <a:rPr lang="en-AU" sz="2800" dirty="0">
                <a:latin typeface="Arial" panose="020B0604020202020204" pitchFamily="34" charset="0"/>
                <a:cs typeface="Arial" panose="020B0604020202020204" pitchFamily="34" charset="0"/>
              </a:rPr>
              <a:t>sections </a:t>
            </a:r>
            <a:r>
              <a:rPr lang="en-AU" sz="2800" dirty="0" smtClean="0">
                <a:latin typeface="Arial" panose="020B0604020202020204" pitchFamily="34" charset="0"/>
                <a:cs typeface="Arial" panose="020B0604020202020204" pitchFamily="34" charset="0"/>
              </a:rPr>
              <a:t>give effect </a:t>
            </a:r>
            <a:r>
              <a:rPr lang="en-AU" sz="2800" dirty="0">
                <a:latin typeface="Arial" panose="020B0604020202020204" pitchFamily="34" charset="0"/>
                <a:cs typeface="Arial" panose="020B0604020202020204" pitchFamily="34" charset="0"/>
              </a:rPr>
              <a:t>to the </a:t>
            </a:r>
            <a:r>
              <a:rPr lang="en-AU" sz="2800" dirty="0">
                <a:solidFill>
                  <a:srgbClr val="FF0000"/>
                </a:solidFill>
                <a:latin typeface="Arial" panose="020B0604020202020204" pitchFamily="34" charset="0"/>
                <a:cs typeface="Arial" panose="020B0604020202020204" pitchFamily="34" charset="0"/>
              </a:rPr>
              <a:t>basic test</a:t>
            </a:r>
            <a:r>
              <a:rPr lang="en-AU" sz="2800" dirty="0">
                <a:latin typeface="Arial" panose="020B0604020202020204" pitchFamily="34" charset="0"/>
                <a:cs typeface="Arial" panose="020B0604020202020204" pitchFamily="34" charset="0"/>
              </a:rPr>
              <a:t>, </a:t>
            </a:r>
            <a:r>
              <a:rPr lang="en-AU" sz="2800" dirty="0" smtClean="0">
                <a:solidFill>
                  <a:srgbClr val="FF0000"/>
                </a:solidFill>
                <a:latin typeface="Arial" panose="020B0604020202020204" pitchFamily="34" charset="0"/>
                <a:cs typeface="Arial" panose="020B0604020202020204" pitchFamily="34" charset="0"/>
              </a:rPr>
              <a:t> </a:t>
            </a:r>
            <a:r>
              <a:rPr lang="en-AU" sz="2800" dirty="0">
                <a:solidFill>
                  <a:srgbClr val="FF0000"/>
                </a:solidFill>
                <a:latin typeface="Arial" panose="020B0604020202020204" pitchFamily="34" charset="0"/>
                <a:cs typeface="Arial" panose="020B0604020202020204" pitchFamily="34" charset="0"/>
              </a:rPr>
              <a:t>automatic residence </a:t>
            </a:r>
            <a:r>
              <a:rPr lang="en-AU" sz="2800" dirty="0" smtClean="0">
                <a:solidFill>
                  <a:srgbClr val="FF0000"/>
                </a:solidFill>
                <a:latin typeface="Arial" panose="020B0604020202020204" pitchFamily="34" charset="0"/>
                <a:cs typeface="Arial" panose="020B0604020202020204" pitchFamily="34" charset="0"/>
              </a:rPr>
              <a:t>tests</a:t>
            </a:r>
            <a:r>
              <a:rPr lang="en-AU" sz="2800" dirty="0" smtClean="0">
                <a:latin typeface="Arial" panose="020B0604020202020204" pitchFamily="34" charset="0"/>
                <a:cs typeface="Arial" panose="020B0604020202020204" pitchFamily="34" charset="0"/>
              </a:rPr>
              <a:t>, </a:t>
            </a:r>
            <a:r>
              <a:rPr lang="en-AU" sz="2800" dirty="0" smtClean="0">
                <a:solidFill>
                  <a:srgbClr val="FF0000"/>
                </a:solidFill>
                <a:latin typeface="Arial" panose="020B0604020202020204" pitchFamily="34" charset="0"/>
                <a:cs typeface="Arial" panose="020B0604020202020204" pitchFamily="34" charset="0"/>
              </a:rPr>
              <a:t>automatic </a:t>
            </a:r>
            <a:r>
              <a:rPr lang="en-AU" sz="2800" dirty="0">
                <a:solidFill>
                  <a:srgbClr val="FF0000"/>
                </a:solidFill>
                <a:latin typeface="Arial" panose="020B0604020202020204" pitchFamily="34" charset="0"/>
                <a:cs typeface="Arial" panose="020B0604020202020204" pitchFamily="34" charset="0"/>
              </a:rPr>
              <a:t>UK </a:t>
            </a:r>
            <a:r>
              <a:rPr lang="en-AU" sz="2800" dirty="0" smtClean="0">
                <a:solidFill>
                  <a:srgbClr val="FF0000"/>
                </a:solidFill>
                <a:latin typeface="Arial" panose="020B0604020202020204" pitchFamily="34" charset="0"/>
                <a:cs typeface="Arial" panose="020B0604020202020204" pitchFamily="34" charset="0"/>
              </a:rPr>
              <a:t>tests</a:t>
            </a:r>
            <a:r>
              <a:rPr lang="en-AU" sz="2800" dirty="0" smtClean="0">
                <a:latin typeface="Arial" panose="020B0604020202020204" pitchFamily="34" charset="0"/>
                <a:cs typeface="Arial" panose="020B0604020202020204" pitchFamily="34" charset="0"/>
              </a:rPr>
              <a:t>, </a:t>
            </a:r>
            <a:r>
              <a:rPr lang="en-AU" sz="2800" dirty="0" smtClean="0">
                <a:solidFill>
                  <a:srgbClr val="FF0000"/>
                </a:solidFill>
                <a:latin typeface="Arial" panose="020B0604020202020204" pitchFamily="34" charset="0"/>
                <a:cs typeface="Arial" panose="020B0604020202020204" pitchFamily="34" charset="0"/>
              </a:rPr>
              <a:t>automatic </a:t>
            </a:r>
            <a:r>
              <a:rPr lang="en-AU" sz="2800" dirty="0">
                <a:solidFill>
                  <a:srgbClr val="FF0000"/>
                </a:solidFill>
                <a:latin typeface="Arial" panose="020B0604020202020204" pitchFamily="34" charset="0"/>
                <a:cs typeface="Arial" panose="020B0604020202020204" pitchFamily="34" charset="0"/>
              </a:rPr>
              <a:t>overseas </a:t>
            </a:r>
            <a:r>
              <a:rPr lang="en-AU" sz="2800" dirty="0" smtClean="0">
                <a:solidFill>
                  <a:srgbClr val="FF0000"/>
                </a:solidFill>
                <a:latin typeface="Arial" panose="020B0604020202020204" pitchFamily="34" charset="0"/>
                <a:cs typeface="Arial" panose="020B0604020202020204" pitchFamily="34" charset="0"/>
              </a:rPr>
              <a:t>tests, sufficient </a:t>
            </a:r>
            <a:r>
              <a:rPr lang="en-AU" sz="2800" dirty="0">
                <a:solidFill>
                  <a:srgbClr val="FF0000"/>
                </a:solidFill>
                <a:latin typeface="Arial" panose="020B0604020202020204" pitchFamily="34" charset="0"/>
                <a:cs typeface="Arial" panose="020B0604020202020204" pitchFamily="34" charset="0"/>
              </a:rPr>
              <a:t>tie </a:t>
            </a:r>
            <a:r>
              <a:rPr lang="en-AU" sz="2800" dirty="0" smtClean="0">
                <a:solidFill>
                  <a:srgbClr val="FF0000"/>
                </a:solidFill>
                <a:latin typeface="Arial" panose="020B0604020202020204" pitchFamily="34" charset="0"/>
                <a:cs typeface="Arial" panose="020B0604020202020204" pitchFamily="34" charset="0"/>
              </a:rPr>
              <a:t>test </a:t>
            </a:r>
            <a:r>
              <a:rPr lang="en-AU" sz="2800" dirty="0" smtClean="0">
                <a:latin typeface="Arial" panose="020B0604020202020204" pitchFamily="34" charset="0"/>
                <a:cs typeface="Arial" panose="020B0604020202020204" pitchFamily="34" charset="0"/>
              </a:rPr>
              <a:t>&amp; </a:t>
            </a:r>
            <a:r>
              <a:rPr lang="en-AU" sz="2800" dirty="0">
                <a:latin typeface="Arial" panose="020B0604020202020204" pitchFamily="34" charset="0"/>
                <a:cs typeface="Arial" panose="020B0604020202020204" pitchFamily="34" charset="0"/>
              </a:rPr>
              <a:t>embedded </a:t>
            </a:r>
            <a:r>
              <a:rPr lang="en-AU" sz="2800" dirty="0" smtClean="0">
                <a:latin typeface="Arial" panose="020B0604020202020204" pitchFamily="34" charset="0"/>
                <a:cs typeface="Arial" panose="020B0604020202020204" pitchFamily="34" charset="0"/>
              </a:rPr>
              <a:t>definitions. </a:t>
            </a:r>
            <a:r>
              <a:rPr lang="en-AU" sz="2800" dirty="0">
                <a:latin typeface="Arial" panose="020B0604020202020204" pitchFamily="34" charset="0"/>
                <a:cs typeface="Arial" panose="020B0604020202020204" pitchFamily="34" charset="0"/>
              </a:rPr>
              <a:t>There are numerous detailed definitions (covering element such as what </a:t>
            </a:r>
            <a:r>
              <a:rPr lang="en-AU" sz="2800" dirty="0" smtClean="0">
                <a:latin typeface="Arial" panose="020B0604020202020204" pitchFamily="34" charset="0"/>
                <a:cs typeface="Arial" panose="020B0604020202020204" pitchFamily="34" charset="0"/>
              </a:rPr>
              <a:t>is </a:t>
            </a:r>
            <a:r>
              <a:rPr lang="en-AU" sz="2800" dirty="0">
                <a:latin typeface="Arial" panose="020B0604020202020204" pitchFamily="34" charset="0"/>
                <a:cs typeface="Arial" panose="020B0604020202020204" pitchFamily="34" charset="0"/>
              </a:rPr>
              <a:t>a </a:t>
            </a:r>
            <a:r>
              <a:rPr lang="en-AU" sz="2800" dirty="0" smtClean="0">
                <a:solidFill>
                  <a:srgbClr val="FF0000"/>
                </a:solidFill>
                <a:latin typeface="Arial" panose="020B0604020202020204" pitchFamily="34" charset="0"/>
                <a:cs typeface="Arial" panose="020B0604020202020204" pitchFamily="34" charset="0"/>
              </a:rPr>
              <a:t>day spent</a:t>
            </a:r>
            <a:r>
              <a:rPr lang="en-AU" sz="2800" dirty="0" smtClean="0">
                <a:latin typeface="Arial" panose="020B0604020202020204" pitchFamily="34" charset="0"/>
                <a:cs typeface="Arial" panose="020B0604020202020204" pitchFamily="34" charset="0"/>
              </a:rPr>
              <a:t>,  </a:t>
            </a:r>
            <a:r>
              <a:rPr lang="en-AU" sz="2800" dirty="0">
                <a:latin typeface="Arial" panose="020B0604020202020204" pitchFamily="34" charset="0"/>
                <a:cs typeface="Arial" panose="020B0604020202020204" pitchFamily="34" charset="0"/>
              </a:rPr>
              <a:t>a </a:t>
            </a:r>
            <a:r>
              <a:rPr lang="en-AU" sz="2800" dirty="0" smtClean="0">
                <a:solidFill>
                  <a:srgbClr val="FF0000"/>
                </a:solidFill>
                <a:latin typeface="Arial" panose="020B0604020202020204" pitchFamily="34" charset="0"/>
                <a:cs typeface="Arial" panose="020B0604020202020204" pitchFamily="34" charset="0"/>
              </a:rPr>
              <a:t>home</a:t>
            </a:r>
            <a:r>
              <a:rPr lang="en-AU" sz="2800" dirty="0" smtClean="0">
                <a:latin typeface="Arial" panose="020B0604020202020204" pitchFamily="34" charset="0"/>
                <a:cs typeface="Arial" panose="020B0604020202020204" pitchFamily="34" charset="0"/>
              </a:rPr>
              <a:t>, </a:t>
            </a:r>
            <a:r>
              <a:rPr lang="en-AU" sz="2800" dirty="0" smtClean="0">
                <a:solidFill>
                  <a:srgbClr val="FF0000"/>
                </a:solidFill>
                <a:latin typeface="Arial" panose="020B0604020202020204" pitchFamily="34" charset="0"/>
                <a:cs typeface="Arial" panose="020B0604020202020204" pitchFamily="34" charset="0"/>
              </a:rPr>
              <a:t>work</a:t>
            </a:r>
            <a:r>
              <a:rPr lang="en-AU" sz="2800" dirty="0" smtClean="0">
                <a:latin typeface="Arial" panose="020B0604020202020204" pitchFamily="34" charset="0"/>
                <a:cs typeface="Arial" panose="020B0604020202020204" pitchFamily="34" charset="0"/>
              </a:rPr>
              <a:t>, &amp;there </a:t>
            </a:r>
            <a:r>
              <a:rPr lang="en-AU" sz="2800" dirty="0">
                <a:latin typeface="Arial" panose="020B0604020202020204" pitchFamily="34" charset="0"/>
                <a:cs typeface="Arial" panose="020B0604020202020204" pitchFamily="34" charset="0"/>
              </a:rPr>
              <a:t>are extensive specific anti-avoidance rules </a:t>
            </a:r>
            <a:r>
              <a:rPr lang="en-AU" sz="2800" dirty="0" smtClean="0">
                <a:latin typeface="Arial" panose="020B0604020202020204" pitchFamily="34" charset="0"/>
                <a:cs typeface="Arial" panose="020B0604020202020204" pitchFamily="34" charset="0"/>
              </a:rPr>
              <a:t>(focused stopping avoidance of </a:t>
            </a:r>
            <a:r>
              <a:rPr lang="en-AU" sz="2800" dirty="0">
                <a:latin typeface="Arial" panose="020B0604020202020204" pitchFamily="34" charset="0"/>
                <a:cs typeface="Arial" panose="020B0604020202020204" pitchFamily="34" charset="0"/>
              </a:rPr>
              <a:t>the defined terms).</a:t>
            </a:r>
            <a:endParaRPr lang="en-AU" sz="2800" dirty="0">
              <a:latin typeface="Arial" panose="020B0604020202020204" pitchFamily="34" charset="0"/>
              <a:cs typeface="Arial" panose="020B0604020202020204" pitchFamily="34" charset="0"/>
            </a:endParaRPr>
          </a:p>
          <a:p>
            <a:pPr marL="0" indent="0">
              <a:spcBef>
                <a:spcPts val="0"/>
              </a:spcBef>
              <a:spcAft>
                <a:spcPts val="600"/>
              </a:spcAft>
              <a:buNone/>
            </a:pPr>
            <a:r>
              <a:rPr lang="en-AU" sz="2800" dirty="0"/>
              <a:t> </a:t>
            </a:r>
            <a:endParaRPr lang="en-AU" sz="2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8911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395536" y="188640"/>
            <a:ext cx="8000894" cy="584775"/>
          </a:xfrm>
          <a:prstGeom prst="rect">
            <a:avLst/>
          </a:prstGeom>
        </p:spPr>
        <p:txBody>
          <a:bodyPr wrap="square">
            <a:spAutoFit/>
          </a:bodyPr>
          <a:lstStyle/>
          <a:p>
            <a:r>
              <a:rPr lang="en-GB" altLang="zh-CN" sz="3200" b="1" dirty="0">
                <a:solidFill>
                  <a:srgbClr val="EE4612"/>
                </a:solidFill>
                <a:latin typeface="+mj-lt"/>
                <a:cs typeface="Times New Roman"/>
              </a:rPr>
              <a:t>4</a:t>
            </a:r>
            <a:r>
              <a:rPr lang="en-GB" altLang="zh-CN" sz="3200" b="1" dirty="0" smtClean="0">
                <a:solidFill>
                  <a:srgbClr val="EE4612"/>
                </a:solidFill>
                <a:latin typeface="+mj-lt"/>
                <a:cs typeface="Times New Roman"/>
              </a:rPr>
              <a:t>. </a:t>
            </a:r>
            <a:r>
              <a:rPr lang="en-US" altLang="zh-CN" sz="3200" b="1" dirty="0" smtClean="0">
                <a:solidFill>
                  <a:srgbClr val="EE4612"/>
                </a:solidFill>
                <a:latin typeface="+mj-lt"/>
                <a:cs typeface="Times New Roman"/>
              </a:rPr>
              <a:t>Background to Australian proposed reforms</a:t>
            </a:r>
            <a:endParaRPr lang="en-US" altLang="zh-CN" sz="3200" b="1" dirty="0">
              <a:solidFill>
                <a:srgbClr val="EE4612"/>
              </a:solidFill>
              <a:latin typeface="+mj-lt"/>
              <a:cs typeface="Times New Roman"/>
            </a:endParaRPr>
          </a:p>
        </p:txBody>
      </p:sp>
      <p:sp>
        <p:nvSpPr>
          <p:cNvPr id="3" name="Content Placeholder 2"/>
          <p:cNvSpPr>
            <a:spLocks noGrp="1"/>
          </p:cNvSpPr>
          <p:nvPr>
            <p:ph idx="1"/>
          </p:nvPr>
        </p:nvSpPr>
        <p:spPr>
          <a:xfrm>
            <a:off x="467544" y="779918"/>
            <a:ext cx="8229600" cy="5745425"/>
          </a:xfrm>
        </p:spPr>
        <p:txBody>
          <a:bodyPr>
            <a:normAutofit/>
          </a:bodyPr>
          <a:lstStyle/>
          <a:p>
            <a:pPr>
              <a:spcBef>
                <a:spcPts val="0"/>
              </a:spcBef>
              <a:spcAft>
                <a:spcPts val="600"/>
              </a:spcAft>
              <a:buFont typeface="Wingdings" panose="05000000000000000000" pitchFamily="2" charset="2"/>
              <a:buChar char="q"/>
            </a:pPr>
            <a:r>
              <a:rPr lang="en-AU" sz="2800" dirty="0">
                <a:latin typeface="Arial" panose="020B0604020202020204" pitchFamily="34" charset="0"/>
                <a:cs typeface="Arial" panose="020B0604020202020204" pitchFamily="34" charset="0"/>
              </a:rPr>
              <a:t>Despite the facts </a:t>
            </a:r>
            <a:r>
              <a:rPr lang="en-AU" sz="2800" dirty="0" smtClean="0">
                <a:latin typeface="Arial" panose="020B0604020202020204" pitchFamily="34" charset="0"/>
                <a:cs typeface="Arial" panose="020B0604020202020204" pitchFamily="34" charset="0"/>
              </a:rPr>
              <a:t>&amp; </a:t>
            </a:r>
            <a:r>
              <a:rPr lang="en-AU" sz="2800" dirty="0">
                <a:latin typeface="Arial" panose="020B0604020202020204" pitchFamily="34" charset="0"/>
                <a:cs typeface="Arial" panose="020B0604020202020204" pitchFamily="34" charset="0"/>
              </a:rPr>
              <a:t>circumstances nature of Australia’s individual residence rules only 25 </a:t>
            </a:r>
            <a:r>
              <a:rPr lang="en-AU" sz="2800" dirty="0" smtClean="0">
                <a:latin typeface="Arial" panose="020B0604020202020204" pitchFamily="34" charset="0"/>
                <a:cs typeface="Arial" panose="020B0604020202020204" pitchFamily="34" charset="0"/>
              </a:rPr>
              <a:t>matters </a:t>
            </a:r>
            <a:r>
              <a:rPr lang="en-AU" sz="2800" dirty="0">
                <a:latin typeface="Arial" panose="020B0604020202020204" pitchFamily="34" charset="0"/>
                <a:cs typeface="Arial" panose="020B0604020202020204" pitchFamily="34" charset="0"/>
              </a:rPr>
              <a:t>dealing with the residency of individuals in the 79 years between 1930 and </a:t>
            </a:r>
            <a:r>
              <a:rPr lang="en-AU" sz="2800" dirty="0" smtClean="0">
                <a:latin typeface="Arial" panose="020B0604020202020204" pitchFamily="34" charset="0"/>
                <a:cs typeface="Arial" panose="020B0604020202020204" pitchFamily="34" charset="0"/>
              </a:rPr>
              <a:t>2009 went before the courts. </a:t>
            </a:r>
          </a:p>
          <a:p>
            <a:pPr>
              <a:spcBef>
                <a:spcPts val="0"/>
              </a:spcBef>
              <a:spcAft>
                <a:spcPts val="600"/>
              </a:spcAft>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This </a:t>
            </a:r>
            <a:r>
              <a:rPr lang="en-AU" sz="2800" dirty="0">
                <a:latin typeface="Arial" panose="020B0604020202020204" pitchFamily="34" charset="0"/>
                <a:cs typeface="Arial" panose="020B0604020202020204" pitchFamily="34" charset="0"/>
              </a:rPr>
              <a:t>low level of litigation was probably </a:t>
            </a:r>
            <a:r>
              <a:rPr lang="en-AU" sz="2800" dirty="0" smtClean="0">
                <a:latin typeface="Arial" panose="020B0604020202020204" pitchFamily="34" charset="0"/>
                <a:cs typeface="Arial" panose="020B0604020202020204" pitchFamily="34" charset="0"/>
              </a:rPr>
              <a:t>due:</a:t>
            </a:r>
          </a:p>
          <a:p>
            <a:pPr>
              <a:spcBef>
                <a:spcPts val="0"/>
              </a:spcBef>
              <a:spcAft>
                <a:spcPts val="600"/>
              </a:spcAft>
              <a:buFont typeface="Wingdings" panose="05000000000000000000" pitchFamily="2" charset="2"/>
              <a:buChar char="§"/>
            </a:pPr>
            <a:r>
              <a:rPr lang="en-AU" sz="2800" dirty="0" smtClean="0">
                <a:latin typeface="Arial" panose="020B0604020202020204" pitchFamily="34" charset="0"/>
                <a:cs typeface="Arial" panose="020B0604020202020204" pitchFamily="34" charset="0"/>
              </a:rPr>
              <a:t>that </a:t>
            </a:r>
            <a:r>
              <a:rPr lang="en-AU" sz="2800" dirty="0">
                <a:latin typeface="Arial" panose="020B0604020202020204" pitchFamily="34" charset="0"/>
                <a:cs typeface="Arial" panose="020B0604020202020204" pitchFamily="34" charset="0"/>
              </a:rPr>
              <a:t>much of the foreign income earned by residents was exempt in </a:t>
            </a:r>
            <a:r>
              <a:rPr lang="en-AU" sz="2800" dirty="0" smtClean="0">
                <a:latin typeface="Arial" panose="020B0604020202020204" pitchFamily="34" charset="0"/>
                <a:cs typeface="Arial" panose="020B0604020202020204" pitchFamily="34" charset="0"/>
              </a:rPr>
              <a:t>Australia </a:t>
            </a:r>
            <a:r>
              <a:rPr lang="en-AU" sz="2800" dirty="0">
                <a:latin typeface="Arial" panose="020B0604020202020204" pitchFamily="34" charset="0"/>
                <a:cs typeface="Arial" panose="020B0604020202020204" pitchFamily="34" charset="0"/>
              </a:rPr>
              <a:t>until 1987 </a:t>
            </a:r>
            <a:r>
              <a:rPr lang="en-AU" sz="2800" dirty="0" smtClean="0">
                <a:latin typeface="Arial" panose="020B0604020202020204" pitchFamily="34" charset="0"/>
                <a:cs typeface="Arial" panose="020B0604020202020204" pitchFamily="34" charset="0"/>
              </a:rPr>
              <a:t>&amp; </a:t>
            </a:r>
          </a:p>
          <a:p>
            <a:pPr>
              <a:spcBef>
                <a:spcPts val="0"/>
              </a:spcBef>
              <a:spcAft>
                <a:spcPts val="600"/>
              </a:spcAft>
              <a:buFont typeface="Wingdings" panose="05000000000000000000" pitchFamily="2" charset="2"/>
              <a:buChar char="§"/>
            </a:pPr>
            <a:r>
              <a:rPr lang="en-AU" sz="2800" dirty="0" smtClean="0">
                <a:latin typeface="Arial" panose="020B0604020202020204" pitchFamily="34" charset="0"/>
                <a:cs typeface="Arial" panose="020B0604020202020204" pitchFamily="34" charset="0"/>
              </a:rPr>
              <a:t>the </a:t>
            </a:r>
            <a:r>
              <a:rPr lang="en-AU" sz="2800" dirty="0">
                <a:latin typeface="Arial" panose="020B0604020202020204" pitchFamily="34" charset="0"/>
                <a:cs typeface="Arial" panose="020B0604020202020204" pitchFamily="34" charset="0"/>
              </a:rPr>
              <a:t>existence from 1987 of a wide exemption for foreign employment income derived by Australian resident individuals.  </a:t>
            </a:r>
          </a:p>
          <a:p>
            <a:pPr marL="0" indent="0">
              <a:buNone/>
            </a:pPr>
            <a:endParaRPr lang="en-AU" sz="2800" dirty="0">
              <a:solidFill>
                <a:srgbClr val="0070C0"/>
              </a:solidFill>
            </a:endParaRPr>
          </a:p>
        </p:txBody>
      </p:sp>
    </p:spTree>
    <p:extLst>
      <p:ext uri="{BB962C8B-B14F-4D97-AF65-F5344CB8AC3E}">
        <p14:creationId xmlns:p14="http://schemas.microsoft.com/office/powerpoint/2010/main" val="939866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395536" y="188640"/>
            <a:ext cx="8000894" cy="584775"/>
          </a:xfrm>
          <a:prstGeom prst="rect">
            <a:avLst/>
          </a:prstGeom>
        </p:spPr>
        <p:txBody>
          <a:bodyPr wrap="square">
            <a:spAutoFit/>
          </a:bodyPr>
          <a:lstStyle/>
          <a:p>
            <a:r>
              <a:rPr lang="en-GB" altLang="zh-CN" sz="3200" b="1" dirty="0">
                <a:solidFill>
                  <a:srgbClr val="EE4612"/>
                </a:solidFill>
                <a:latin typeface="+mj-lt"/>
                <a:cs typeface="Times New Roman"/>
              </a:rPr>
              <a:t>4</a:t>
            </a:r>
            <a:r>
              <a:rPr lang="en-GB" altLang="zh-CN" sz="3200" b="1" dirty="0" smtClean="0">
                <a:solidFill>
                  <a:srgbClr val="EE4612"/>
                </a:solidFill>
                <a:latin typeface="+mj-lt"/>
                <a:cs typeface="Times New Roman"/>
              </a:rPr>
              <a:t>. </a:t>
            </a:r>
            <a:r>
              <a:rPr lang="en-US" altLang="zh-CN" sz="3200" b="1" dirty="0" smtClean="0">
                <a:solidFill>
                  <a:srgbClr val="EE4612"/>
                </a:solidFill>
                <a:latin typeface="+mj-lt"/>
                <a:cs typeface="Times New Roman"/>
              </a:rPr>
              <a:t>Background to Australian proposed reforms</a:t>
            </a:r>
            <a:endParaRPr lang="en-US" altLang="zh-CN" sz="3200" b="1" dirty="0">
              <a:solidFill>
                <a:srgbClr val="EE4612"/>
              </a:solidFill>
              <a:latin typeface="+mj-lt"/>
              <a:cs typeface="Times New Roman"/>
            </a:endParaRPr>
          </a:p>
        </p:txBody>
      </p:sp>
      <p:sp>
        <p:nvSpPr>
          <p:cNvPr id="3" name="Content Placeholder 2"/>
          <p:cNvSpPr>
            <a:spLocks noGrp="1"/>
          </p:cNvSpPr>
          <p:nvPr>
            <p:ph idx="1"/>
          </p:nvPr>
        </p:nvSpPr>
        <p:spPr>
          <a:xfrm>
            <a:off x="467544" y="779918"/>
            <a:ext cx="8229600" cy="5745425"/>
          </a:xfrm>
        </p:spPr>
        <p:txBody>
          <a:bodyPr>
            <a:normAutofit lnSpcReduction="10000"/>
          </a:bodyPr>
          <a:lstStyle/>
          <a:p>
            <a:pPr>
              <a:spcBef>
                <a:spcPts val="0"/>
              </a:spcBef>
              <a:spcAft>
                <a:spcPts val="600"/>
              </a:spcAft>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This changed due to narrowing </a:t>
            </a:r>
            <a:r>
              <a:rPr lang="en-AU" sz="2800" dirty="0">
                <a:latin typeface="Arial" panose="020B0604020202020204" pitchFamily="34" charset="0"/>
                <a:cs typeface="Arial" panose="020B0604020202020204" pitchFamily="34" charset="0"/>
              </a:rPr>
              <a:t>from 1 July 2009 of an exemption  for foreign employment income derived by an Australian resident </a:t>
            </a:r>
            <a:r>
              <a:rPr lang="en-AU" sz="2800" dirty="0" smtClean="0">
                <a:latin typeface="Arial" panose="020B0604020202020204" pitchFamily="34" charset="0"/>
                <a:cs typeface="Arial" panose="020B0604020202020204" pitchFamily="34" charset="0"/>
              </a:rPr>
              <a:t>individual </a:t>
            </a:r>
            <a:r>
              <a:rPr lang="en-AU" sz="2800" dirty="0">
                <a:latin typeface="Arial" panose="020B0604020202020204" pitchFamily="34" charset="0"/>
                <a:cs typeface="Arial" panose="020B0604020202020204" pitchFamily="34" charset="0"/>
              </a:rPr>
              <a:t>and increased compliance activity in respect of offshore income carried out by an ongoing cross agency taskforce led by Australian Taxation Office (ATO</a:t>
            </a:r>
            <a:r>
              <a:rPr lang="en-AU" sz="2800" dirty="0" smtClean="0">
                <a:latin typeface="Arial" panose="020B0604020202020204" pitchFamily="34" charset="0"/>
                <a:cs typeface="Arial" panose="020B0604020202020204" pitchFamily="34" charset="0"/>
              </a:rPr>
              <a:t>) </a:t>
            </a:r>
          </a:p>
          <a:p>
            <a:pPr>
              <a:spcBef>
                <a:spcPts val="0"/>
              </a:spcBef>
              <a:spcAft>
                <a:spcPts val="600"/>
              </a:spcAft>
              <a:buFont typeface="Wingdings" panose="05000000000000000000" pitchFamily="2" charset="2"/>
              <a:buChar char="q"/>
            </a:pPr>
            <a:r>
              <a:rPr lang="en-AU" sz="2800" dirty="0">
                <a:latin typeface="Arial" panose="020B0604020202020204" pitchFamily="34" charset="0"/>
                <a:cs typeface="Arial" panose="020B0604020202020204" pitchFamily="34" charset="0"/>
              </a:rPr>
              <a:t>B</a:t>
            </a:r>
            <a:r>
              <a:rPr lang="en-AU" sz="2800" dirty="0" smtClean="0">
                <a:latin typeface="Arial" panose="020B0604020202020204" pitchFamily="34" charset="0"/>
                <a:cs typeface="Arial" panose="020B0604020202020204" pitchFamily="34" charset="0"/>
              </a:rPr>
              <a:t>etween </a:t>
            </a:r>
            <a:r>
              <a:rPr lang="en-AU" sz="2800" dirty="0">
                <a:latin typeface="Arial" panose="020B0604020202020204" pitchFamily="34" charset="0"/>
                <a:cs typeface="Arial" panose="020B0604020202020204" pitchFamily="34" charset="0"/>
              </a:rPr>
              <a:t>2010 and 2018, there have been 38 matters heard by the Full Federal Court of Australia, the Federal Court of Australia, and the AAT in respect on the residency of individuals and associated issues</a:t>
            </a:r>
            <a:r>
              <a:rPr lang="en-AU" sz="2800" dirty="0" smtClean="0">
                <a:latin typeface="Arial" panose="020B0604020202020204" pitchFamily="34" charset="0"/>
                <a:cs typeface="Arial" panose="020B0604020202020204" pitchFamily="34" charset="0"/>
              </a:rPr>
              <a:t>.</a:t>
            </a:r>
          </a:p>
          <a:p>
            <a:pPr>
              <a:spcBef>
                <a:spcPts val="0"/>
              </a:spcBef>
              <a:spcAft>
                <a:spcPts val="600"/>
              </a:spcAft>
              <a:buFont typeface="Wingdings" panose="05000000000000000000" pitchFamily="2" charset="2"/>
              <a:buChar char="q"/>
            </a:pPr>
            <a:r>
              <a:rPr lang="en-AU" sz="2800" dirty="0">
                <a:latin typeface="Arial" panose="020B0604020202020204" pitchFamily="34" charset="0"/>
                <a:cs typeface="Arial" panose="020B0604020202020204" pitchFamily="34" charset="0"/>
              </a:rPr>
              <a:t>The outcome of all matters was </a:t>
            </a:r>
            <a:r>
              <a:rPr lang="en-AU" sz="2800" dirty="0" smtClean="0">
                <a:latin typeface="Arial" panose="020B0604020202020204" pitchFamily="34" charset="0"/>
                <a:cs typeface="Arial" panose="020B0604020202020204" pitchFamily="34" charset="0"/>
              </a:rPr>
              <a:t>consistent </a:t>
            </a:r>
            <a:r>
              <a:rPr lang="en-AU" sz="2800" dirty="0">
                <a:latin typeface="Arial" panose="020B0604020202020204" pitchFamily="34" charset="0"/>
                <a:cs typeface="Arial" panose="020B0604020202020204" pitchFamily="34" charset="0"/>
              </a:rPr>
              <a:t>with existing jurisprudence </a:t>
            </a:r>
          </a:p>
          <a:p>
            <a:pPr marL="0" indent="0">
              <a:buNone/>
            </a:pPr>
            <a:endParaRPr lang="en-AU" sz="2800" dirty="0">
              <a:solidFill>
                <a:srgbClr val="0070C0"/>
              </a:solidFill>
            </a:endParaRPr>
          </a:p>
        </p:txBody>
      </p:sp>
    </p:spTree>
    <p:extLst>
      <p:ext uri="{BB962C8B-B14F-4D97-AF65-F5344CB8AC3E}">
        <p14:creationId xmlns:p14="http://schemas.microsoft.com/office/powerpoint/2010/main" val="423401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395536" y="188640"/>
            <a:ext cx="8000894" cy="584775"/>
          </a:xfrm>
          <a:prstGeom prst="rect">
            <a:avLst/>
          </a:prstGeom>
        </p:spPr>
        <p:txBody>
          <a:bodyPr wrap="square">
            <a:spAutoFit/>
          </a:bodyPr>
          <a:lstStyle/>
          <a:p>
            <a:r>
              <a:rPr lang="en-GB" altLang="zh-CN" sz="3200" b="1" dirty="0">
                <a:solidFill>
                  <a:srgbClr val="EE4612"/>
                </a:solidFill>
                <a:latin typeface="+mj-lt"/>
                <a:cs typeface="Times New Roman"/>
              </a:rPr>
              <a:t>4</a:t>
            </a:r>
            <a:r>
              <a:rPr lang="en-GB" altLang="zh-CN" sz="3200" b="1" dirty="0" smtClean="0">
                <a:solidFill>
                  <a:srgbClr val="EE4612"/>
                </a:solidFill>
                <a:latin typeface="+mj-lt"/>
                <a:cs typeface="Times New Roman"/>
              </a:rPr>
              <a:t>. </a:t>
            </a:r>
            <a:r>
              <a:rPr lang="en-US" altLang="zh-CN" sz="3200" b="1" dirty="0" smtClean="0">
                <a:solidFill>
                  <a:srgbClr val="EE4612"/>
                </a:solidFill>
                <a:latin typeface="+mj-lt"/>
                <a:cs typeface="Times New Roman"/>
              </a:rPr>
              <a:t>Background to Australian proposed reforms</a:t>
            </a:r>
            <a:endParaRPr lang="en-US" altLang="zh-CN" sz="3200" b="1" dirty="0">
              <a:solidFill>
                <a:srgbClr val="EE4612"/>
              </a:solidFill>
              <a:latin typeface="+mj-lt"/>
              <a:cs typeface="Times New Roman"/>
            </a:endParaRPr>
          </a:p>
        </p:txBody>
      </p:sp>
      <p:sp>
        <p:nvSpPr>
          <p:cNvPr id="3" name="Content Placeholder 2"/>
          <p:cNvSpPr>
            <a:spLocks noGrp="1"/>
          </p:cNvSpPr>
          <p:nvPr>
            <p:ph idx="1"/>
          </p:nvPr>
        </p:nvSpPr>
        <p:spPr>
          <a:xfrm>
            <a:off x="467544" y="779918"/>
            <a:ext cx="8229600" cy="5745425"/>
          </a:xfrm>
        </p:spPr>
        <p:txBody>
          <a:bodyPr>
            <a:normAutofit/>
          </a:bodyPr>
          <a:lstStyle/>
          <a:p>
            <a:pPr>
              <a:spcBef>
                <a:spcPts val="0"/>
              </a:spcBef>
              <a:spcAft>
                <a:spcPts val="600"/>
              </a:spcAft>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In </a:t>
            </a:r>
            <a:r>
              <a:rPr lang="en-AU" sz="2800" dirty="0">
                <a:latin typeface="Arial" panose="020B0604020202020204" pitchFamily="34" charset="0"/>
                <a:cs typeface="Arial" panose="020B0604020202020204" pitchFamily="34" charset="0"/>
              </a:rPr>
              <a:t>2016 the Board of Taxation </a:t>
            </a:r>
            <a:r>
              <a:rPr lang="en-AU" sz="2800" dirty="0" smtClean="0">
                <a:latin typeface="Arial" panose="020B0604020202020204" pitchFamily="34" charset="0"/>
                <a:cs typeface="Arial" panose="020B0604020202020204" pitchFamily="34" charset="0"/>
              </a:rPr>
              <a:t>(a non-statutory advisory board) began </a:t>
            </a:r>
            <a:r>
              <a:rPr lang="en-AU" sz="2800" dirty="0">
                <a:latin typeface="Arial" panose="020B0604020202020204" pitchFamily="34" charset="0"/>
                <a:cs typeface="Arial" panose="020B0604020202020204" pitchFamily="34" charset="0"/>
              </a:rPr>
              <a:t>a self-initiated project looking at the ‘Residency tests for High Wealth Individuals’,  </a:t>
            </a:r>
            <a:r>
              <a:rPr lang="en-AU" sz="2800" dirty="0" smtClean="0">
                <a:latin typeface="Arial" panose="020B0604020202020204" pitchFamily="34" charset="0"/>
                <a:cs typeface="Arial" panose="020B0604020202020204" pitchFamily="34" charset="0"/>
              </a:rPr>
              <a:t>which </a:t>
            </a:r>
            <a:r>
              <a:rPr lang="en-AU" sz="2800" dirty="0">
                <a:latin typeface="Arial" panose="020B0604020202020204" pitchFamily="34" charset="0"/>
                <a:cs typeface="Arial" panose="020B0604020202020204" pitchFamily="34" charset="0"/>
              </a:rPr>
              <a:t>included the question - whether Australia’s tax residency rules for individuals are sufficient to deal with certainty, simplicity </a:t>
            </a:r>
            <a:r>
              <a:rPr lang="en-AU" sz="2800" dirty="0" smtClean="0">
                <a:latin typeface="Arial" panose="020B0604020202020204" pitchFamily="34" charset="0"/>
                <a:cs typeface="Arial" panose="020B0604020202020204" pitchFamily="34" charset="0"/>
              </a:rPr>
              <a:t>&amp; </a:t>
            </a:r>
            <a:r>
              <a:rPr lang="en-AU" sz="2800" dirty="0">
                <a:latin typeface="Arial" panose="020B0604020202020204" pitchFamily="34" charset="0"/>
                <a:cs typeface="Arial" panose="020B0604020202020204" pitchFamily="34" charset="0"/>
              </a:rPr>
              <a:t>integrity within 21st Century residency fact </a:t>
            </a:r>
            <a:r>
              <a:rPr lang="en-AU" sz="2800" dirty="0" smtClean="0">
                <a:latin typeface="Arial" panose="020B0604020202020204" pitchFamily="34" charset="0"/>
                <a:cs typeface="Arial" panose="020B0604020202020204" pitchFamily="34" charset="0"/>
              </a:rPr>
              <a:t>patterns</a:t>
            </a:r>
          </a:p>
          <a:p>
            <a:pPr>
              <a:spcBef>
                <a:spcPts val="0"/>
              </a:spcBef>
              <a:spcAft>
                <a:spcPts val="600"/>
              </a:spcAft>
              <a:buFont typeface="Wingdings" panose="05000000000000000000" pitchFamily="2" charset="2"/>
              <a:buChar char="q"/>
            </a:pPr>
            <a:r>
              <a:rPr lang="en-AU" sz="2800" dirty="0">
                <a:latin typeface="Arial" panose="020B0604020202020204" pitchFamily="34" charset="0"/>
                <a:cs typeface="Arial" panose="020B0604020202020204" pitchFamily="34" charset="0"/>
              </a:rPr>
              <a:t>Board of Taxation, </a:t>
            </a:r>
            <a:r>
              <a:rPr lang="en-AU" sz="2800" i="1" dirty="0">
                <a:latin typeface="Arial" panose="020B0604020202020204" pitchFamily="34" charset="0"/>
                <a:cs typeface="Arial" panose="020B0604020202020204" pitchFamily="34" charset="0"/>
              </a:rPr>
              <a:t>Review of the Income Tax Residency Rules for Individuals </a:t>
            </a:r>
            <a:r>
              <a:rPr lang="en-AU" sz="2800" dirty="0" smtClean="0">
                <a:latin typeface="Arial" panose="020B0604020202020204" pitchFamily="34" charset="0"/>
                <a:cs typeface="Arial" panose="020B0604020202020204" pitchFamily="34" charset="0"/>
              </a:rPr>
              <a:t>(August 2017</a:t>
            </a:r>
            <a:r>
              <a:rPr lang="en-AU" sz="2800" dirty="0">
                <a:latin typeface="Arial" panose="020B0604020202020204" pitchFamily="34" charset="0"/>
                <a:cs typeface="Arial" panose="020B0604020202020204" pitchFamily="34" charset="0"/>
              </a:rPr>
              <a:t>) (released 9 July 2018) (the Board’s 2017 Report) </a:t>
            </a: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3528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395536" y="188640"/>
            <a:ext cx="8000894" cy="584775"/>
          </a:xfrm>
          <a:prstGeom prst="rect">
            <a:avLst/>
          </a:prstGeom>
        </p:spPr>
        <p:txBody>
          <a:bodyPr wrap="square">
            <a:spAutoFit/>
          </a:bodyPr>
          <a:lstStyle/>
          <a:p>
            <a:r>
              <a:rPr lang="en-GB" altLang="zh-CN" sz="3200" b="1" dirty="0">
                <a:solidFill>
                  <a:srgbClr val="EE4612"/>
                </a:solidFill>
                <a:latin typeface="+mj-lt"/>
                <a:cs typeface="Times New Roman"/>
              </a:rPr>
              <a:t>4</a:t>
            </a:r>
            <a:r>
              <a:rPr lang="en-GB" altLang="zh-CN" sz="3200" b="1" dirty="0" smtClean="0">
                <a:solidFill>
                  <a:srgbClr val="EE4612"/>
                </a:solidFill>
                <a:latin typeface="+mj-lt"/>
                <a:cs typeface="Times New Roman"/>
              </a:rPr>
              <a:t>. </a:t>
            </a:r>
            <a:r>
              <a:rPr lang="en-US" altLang="zh-CN" sz="3200" b="1" dirty="0" smtClean="0">
                <a:solidFill>
                  <a:srgbClr val="EE4612"/>
                </a:solidFill>
                <a:latin typeface="+mj-lt"/>
                <a:cs typeface="Times New Roman"/>
              </a:rPr>
              <a:t>Background to Australian proposed reforms</a:t>
            </a:r>
            <a:endParaRPr lang="en-US" altLang="zh-CN" sz="3200" b="1" dirty="0">
              <a:solidFill>
                <a:srgbClr val="EE4612"/>
              </a:solidFill>
              <a:latin typeface="+mj-lt"/>
              <a:cs typeface="Times New Roman"/>
            </a:endParaRPr>
          </a:p>
        </p:txBody>
      </p:sp>
      <p:sp>
        <p:nvSpPr>
          <p:cNvPr id="3" name="Content Placeholder 2"/>
          <p:cNvSpPr>
            <a:spLocks noGrp="1"/>
          </p:cNvSpPr>
          <p:nvPr>
            <p:ph idx="1"/>
          </p:nvPr>
        </p:nvSpPr>
        <p:spPr>
          <a:xfrm>
            <a:off x="467544" y="779918"/>
            <a:ext cx="8352928" cy="5745425"/>
          </a:xfrm>
        </p:spPr>
        <p:txBody>
          <a:bodyPr>
            <a:normAutofit lnSpcReduction="10000"/>
          </a:bodyPr>
          <a:lstStyle/>
          <a:p>
            <a:pPr>
              <a:spcBef>
                <a:spcPts val="0"/>
              </a:spcBef>
              <a:spcAft>
                <a:spcPts val="600"/>
              </a:spcAft>
              <a:buFont typeface="Wingdings" panose="05000000000000000000" pitchFamily="2" charset="2"/>
              <a:buChar char="q"/>
            </a:pPr>
            <a:r>
              <a:rPr lang="en-AU" sz="2800" dirty="0">
                <a:latin typeface="Arial" panose="020B0604020202020204" pitchFamily="34" charset="0"/>
                <a:ea typeface="Times New Roman" panose="02020603050405020304" pitchFamily="18" charset="0"/>
              </a:rPr>
              <a:t>T</a:t>
            </a:r>
            <a:r>
              <a:rPr lang="en-AU" sz="2800" dirty="0" smtClean="0">
                <a:latin typeface="Arial" panose="020B0604020202020204" pitchFamily="34" charset="0"/>
                <a:ea typeface="Times New Roman" panose="02020603050405020304" pitchFamily="18" charset="0"/>
              </a:rPr>
              <a:t>hen </a:t>
            </a:r>
            <a:r>
              <a:rPr lang="en-AU" sz="2800" dirty="0">
                <a:latin typeface="Arial" panose="020B0604020202020204" pitchFamily="34" charset="0"/>
                <a:ea typeface="Times New Roman" panose="02020603050405020304" pitchFamily="18" charset="0"/>
              </a:rPr>
              <a:t>Minister for Revenue and Financial </a:t>
            </a:r>
            <a:r>
              <a:rPr lang="en-AU" sz="2800" dirty="0" smtClean="0">
                <a:latin typeface="Arial" panose="020B0604020202020204" pitchFamily="34" charset="0"/>
                <a:ea typeface="Times New Roman" panose="02020603050405020304" pitchFamily="18" charset="0"/>
              </a:rPr>
              <a:t>Services </a:t>
            </a:r>
            <a:r>
              <a:rPr lang="en-AU" sz="2800" dirty="0">
                <a:latin typeface="Arial" panose="020B0604020202020204" pitchFamily="34" charset="0"/>
                <a:ea typeface="Times New Roman" panose="02020603050405020304" pitchFamily="18" charset="0"/>
              </a:rPr>
              <a:t>noted there were complex issues raised in the Report that ‘deserve further analysis and consideration</a:t>
            </a:r>
            <a:r>
              <a:rPr lang="en-AU" sz="2800" dirty="0" smtClean="0">
                <a:latin typeface="Arial" panose="020B0604020202020204" pitchFamily="34" charset="0"/>
                <a:ea typeface="Times New Roman" panose="02020603050405020304" pitchFamily="18" charset="0"/>
              </a:rPr>
              <a:t>’.</a:t>
            </a:r>
          </a:p>
          <a:p>
            <a:pPr>
              <a:spcBef>
                <a:spcPts val="0"/>
              </a:spcBef>
              <a:spcAft>
                <a:spcPts val="600"/>
              </a:spcAft>
              <a:buFont typeface="Wingdings" panose="05000000000000000000" pitchFamily="2" charset="2"/>
              <a:buChar char="q"/>
            </a:pPr>
            <a:r>
              <a:rPr lang="en-AU" sz="2800" dirty="0" smtClean="0">
                <a:latin typeface="Arial" panose="020B0604020202020204" pitchFamily="34" charset="0"/>
                <a:ea typeface="Times New Roman" panose="02020603050405020304" pitchFamily="18" charset="0"/>
              </a:rPr>
              <a:t>The </a:t>
            </a:r>
            <a:r>
              <a:rPr lang="en-AU" sz="2800" dirty="0">
                <a:latin typeface="Arial" panose="020B0604020202020204" pitchFamily="34" charset="0"/>
                <a:ea typeface="Times New Roman" panose="02020603050405020304" pitchFamily="18" charset="0"/>
              </a:rPr>
              <a:t>Minister noted that ‘before the Government takes any position on these matters I have asked the Board to consult further on key recommendations, including how Australia could draw on residency tests in other countries.’ </a:t>
            </a:r>
            <a:endParaRPr lang="en-AU" sz="2800" dirty="0" smtClean="0">
              <a:latin typeface="Arial" panose="020B0604020202020204" pitchFamily="34" charset="0"/>
              <a:ea typeface="Times New Roman" panose="02020603050405020304" pitchFamily="18" charset="0"/>
            </a:endParaRPr>
          </a:p>
          <a:p>
            <a:pPr>
              <a:spcBef>
                <a:spcPts val="0"/>
              </a:spcBef>
              <a:spcAft>
                <a:spcPts val="600"/>
              </a:spcAft>
              <a:buFont typeface="Wingdings" panose="05000000000000000000" pitchFamily="2" charset="2"/>
              <a:buChar char="q"/>
            </a:pPr>
            <a:r>
              <a:rPr lang="en-AU" sz="2800" dirty="0" smtClean="0">
                <a:latin typeface="Arial" panose="020B0604020202020204" pitchFamily="34" charset="0"/>
                <a:ea typeface="Times New Roman" panose="02020603050405020304" pitchFamily="18" charset="0"/>
              </a:rPr>
              <a:t>Once </a:t>
            </a:r>
            <a:r>
              <a:rPr lang="en-AU" sz="2800" dirty="0">
                <a:latin typeface="Arial" panose="020B0604020202020204" pitchFamily="34" charset="0"/>
                <a:ea typeface="Times New Roman" panose="02020603050405020304" pitchFamily="18" charset="0"/>
              </a:rPr>
              <a:t>the Board has completed its additional work the Minister indicated that the Government will consider the entirety of the Board’s work on this topic </a:t>
            </a:r>
            <a:r>
              <a:rPr lang="en-AU" sz="2800" dirty="0" smtClean="0">
                <a:latin typeface="Arial" panose="020B0604020202020204" pitchFamily="34" charset="0"/>
                <a:ea typeface="Times New Roman" panose="02020603050405020304" pitchFamily="18" charset="0"/>
              </a:rPr>
              <a:t>&amp; </a:t>
            </a:r>
            <a:r>
              <a:rPr lang="en-AU" sz="2800" dirty="0">
                <a:latin typeface="Arial" panose="020B0604020202020204" pitchFamily="34" charset="0"/>
                <a:ea typeface="Times New Roman" panose="02020603050405020304" pitchFamily="18" charset="0"/>
              </a:rPr>
              <a:t>in light of </a:t>
            </a:r>
            <a:r>
              <a:rPr lang="en-AU" sz="2800" dirty="0" smtClean="0">
                <a:latin typeface="Arial" panose="020B0604020202020204" pitchFamily="34" charset="0"/>
                <a:ea typeface="Times New Roman" panose="02020603050405020304" pitchFamily="18" charset="0"/>
              </a:rPr>
              <a:t>the broader </a:t>
            </a:r>
            <a:r>
              <a:rPr lang="en-AU" sz="2800" dirty="0">
                <a:latin typeface="Arial" panose="020B0604020202020204" pitchFamily="34" charset="0"/>
                <a:ea typeface="Times New Roman" panose="02020603050405020304" pitchFamily="18" charset="0"/>
              </a:rPr>
              <a:t>reform </a:t>
            </a:r>
            <a:r>
              <a:rPr lang="en-AU" sz="2800" dirty="0" smtClean="0">
                <a:latin typeface="Arial" panose="020B0604020202020204" pitchFamily="34" charset="0"/>
                <a:ea typeface="Times New Roman" panose="02020603050405020304" pitchFamily="18" charset="0"/>
              </a:rPr>
              <a:t>priorities</a:t>
            </a:r>
          </a:p>
          <a:p>
            <a:pPr marL="0" indent="0">
              <a:spcBef>
                <a:spcPts val="0"/>
              </a:spcBef>
              <a:spcAft>
                <a:spcPts val="600"/>
              </a:spcAft>
              <a:buNone/>
            </a:pP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8831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395536" y="188640"/>
            <a:ext cx="8000894" cy="584775"/>
          </a:xfrm>
          <a:prstGeom prst="rect">
            <a:avLst/>
          </a:prstGeom>
        </p:spPr>
        <p:txBody>
          <a:bodyPr wrap="square">
            <a:spAutoFit/>
          </a:bodyPr>
          <a:lstStyle/>
          <a:p>
            <a:r>
              <a:rPr lang="en-GB" altLang="zh-CN" sz="3200" b="1" dirty="0">
                <a:solidFill>
                  <a:srgbClr val="EE4612"/>
                </a:solidFill>
                <a:latin typeface="+mj-lt"/>
                <a:cs typeface="Times New Roman"/>
              </a:rPr>
              <a:t>4</a:t>
            </a:r>
            <a:r>
              <a:rPr lang="en-GB" altLang="zh-CN" sz="3200" b="1" dirty="0" smtClean="0">
                <a:solidFill>
                  <a:srgbClr val="EE4612"/>
                </a:solidFill>
                <a:latin typeface="+mj-lt"/>
                <a:cs typeface="Times New Roman"/>
              </a:rPr>
              <a:t>. </a:t>
            </a:r>
            <a:r>
              <a:rPr lang="en-US" altLang="zh-CN" sz="3200" b="1" dirty="0" smtClean="0">
                <a:solidFill>
                  <a:srgbClr val="EE4612"/>
                </a:solidFill>
                <a:latin typeface="+mj-lt"/>
                <a:cs typeface="Times New Roman"/>
              </a:rPr>
              <a:t>L</a:t>
            </a:r>
            <a:r>
              <a:rPr lang="en-US" altLang="zh-CN" sz="3200" b="1" dirty="0" smtClean="0">
                <a:solidFill>
                  <a:srgbClr val="EE4612"/>
                </a:solidFill>
                <a:latin typeface="+mj-lt"/>
                <a:cs typeface="Times New Roman"/>
              </a:rPr>
              <a:t>essons </a:t>
            </a:r>
            <a:r>
              <a:rPr lang="en-US" altLang="zh-CN" sz="3200" b="1" dirty="0">
                <a:solidFill>
                  <a:srgbClr val="EE4612"/>
                </a:solidFill>
                <a:latin typeface="+mj-lt"/>
                <a:cs typeface="Times New Roman"/>
              </a:rPr>
              <a:t>for Canada? </a:t>
            </a:r>
            <a:endParaRPr lang="en-US" altLang="zh-CN" sz="3200" b="1" dirty="0">
              <a:solidFill>
                <a:srgbClr val="EE4612"/>
              </a:solidFill>
              <a:latin typeface="+mj-lt"/>
              <a:cs typeface="Times New Roman"/>
            </a:endParaRPr>
          </a:p>
        </p:txBody>
      </p:sp>
      <p:sp>
        <p:nvSpPr>
          <p:cNvPr id="3" name="Content Placeholder 2"/>
          <p:cNvSpPr>
            <a:spLocks noGrp="1"/>
          </p:cNvSpPr>
          <p:nvPr>
            <p:ph idx="1"/>
          </p:nvPr>
        </p:nvSpPr>
        <p:spPr>
          <a:xfrm>
            <a:off x="467544" y="779918"/>
            <a:ext cx="8229600" cy="5745425"/>
          </a:xfrm>
        </p:spPr>
        <p:txBody>
          <a:bodyPr>
            <a:normAutofit fontScale="92500" lnSpcReduction="10000"/>
          </a:bodyPr>
          <a:lstStyle/>
          <a:p>
            <a:pPr>
              <a:spcBef>
                <a:spcPts val="0"/>
              </a:spcBef>
              <a:spcAft>
                <a:spcPts val="600"/>
              </a:spcAft>
              <a:buFont typeface="Wingdings" panose="05000000000000000000" pitchFamily="2" charset="2"/>
              <a:buChar char="q"/>
            </a:pPr>
            <a:r>
              <a:rPr lang="en-AU" sz="2800" dirty="0">
                <a:latin typeface="Arial" panose="020B0604020202020204" pitchFamily="34" charset="0"/>
                <a:ea typeface="Times New Roman" panose="02020603050405020304" pitchFamily="18" charset="0"/>
              </a:rPr>
              <a:t>Although the United Kingdom’s 2013 adoption of a </a:t>
            </a:r>
            <a:r>
              <a:rPr lang="en-AU" sz="2800" dirty="0" smtClean="0">
                <a:latin typeface="Arial" panose="020B0604020202020204" pitchFamily="34" charset="0"/>
                <a:ea typeface="Times New Roman" panose="02020603050405020304" pitchFamily="18" charset="0"/>
              </a:rPr>
              <a:t>statutory </a:t>
            </a:r>
            <a:r>
              <a:rPr lang="en-AU" sz="2800" dirty="0">
                <a:latin typeface="Arial" panose="020B0604020202020204" pitchFamily="34" charset="0"/>
                <a:ea typeface="Times New Roman" panose="02020603050405020304" pitchFamily="18" charset="0"/>
              </a:rPr>
              <a:t>residence test for individuals removes the complexity arising from the subjectivity of the facts and circumstances approach it comes at cost, complexity. </a:t>
            </a:r>
            <a:r>
              <a:rPr lang="en-AU" sz="2800" dirty="0" smtClean="0">
                <a:latin typeface="Arial" panose="020B0604020202020204" pitchFamily="34" charset="0"/>
                <a:ea typeface="Times New Roman" panose="02020603050405020304" pitchFamily="18" charset="0"/>
              </a:rPr>
              <a:t>In light </a:t>
            </a:r>
            <a:r>
              <a:rPr lang="en-AU" sz="2800" dirty="0">
                <a:latin typeface="Arial" panose="020B0604020202020204" pitchFamily="34" charset="0"/>
                <a:ea typeface="Times New Roman" panose="02020603050405020304" pitchFamily="18" charset="0"/>
              </a:rPr>
              <a:t>of </a:t>
            </a:r>
            <a:r>
              <a:rPr lang="en-AU" sz="2800" dirty="0" smtClean="0">
                <a:latin typeface="Arial" panose="020B0604020202020204" pitchFamily="34" charset="0"/>
                <a:ea typeface="Times New Roman" panose="02020603050405020304" pitchFamily="18" charset="0"/>
              </a:rPr>
              <a:t>this, the usefulness to Canada of the UK test as </a:t>
            </a:r>
            <a:r>
              <a:rPr lang="en-AU" sz="2800" dirty="0">
                <a:latin typeface="Arial" panose="020B0604020202020204" pitchFamily="34" charset="0"/>
                <a:ea typeface="Times New Roman" panose="02020603050405020304" pitchFamily="18" charset="0"/>
              </a:rPr>
              <a:t>a model for reform may </a:t>
            </a:r>
            <a:r>
              <a:rPr lang="en-AU" sz="2800" dirty="0" smtClean="0">
                <a:latin typeface="Arial" panose="020B0604020202020204" pitchFamily="34" charset="0"/>
                <a:ea typeface="Times New Roman" panose="02020603050405020304" pitchFamily="18" charset="0"/>
              </a:rPr>
              <a:t>be limited</a:t>
            </a:r>
          </a:p>
          <a:p>
            <a:pPr>
              <a:spcBef>
                <a:spcPts val="0"/>
              </a:spcBef>
              <a:spcAft>
                <a:spcPts val="600"/>
              </a:spcAft>
              <a:buFont typeface="Wingdings" panose="05000000000000000000" pitchFamily="2" charset="2"/>
              <a:buChar char="q"/>
            </a:pPr>
            <a:r>
              <a:rPr lang="en-AU" sz="2800" dirty="0" smtClean="0">
                <a:latin typeface="Arial" panose="020B0604020202020204" pitchFamily="34" charset="0"/>
                <a:ea typeface="Times New Roman" panose="02020603050405020304" pitchFamily="18" charset="0"/>
              </a:rPr>
              <a:t>Similarly, </a:t>
            </a:r>
            <a:r>
              <a:rPr lang="en-AU" sz="2800" dirty="0">
                <a:latin typeface="Arial" panose="020B0604020202020204" pitchFamily="34" charset="0"/>
                <a:ea typeface="Times New Roman" panose="02020603050405020304" pitchFamily="18" charset="0"/>
              </a:rPr>
              <a:t>the incomplete Australian reform proposal highlight the difficult in moving away from a facts </a:t>
            </a:r>
            <a:r>
              <a:rPr lang="en-AU" sz="2800" dirty="0" smtClean="0">
                <a:latin typeface="Arial" panose="020B0604020202020204" pitchFamily="34" charset="0"/>
                <a:ea typeface="Times New Roman" panose="02020603050405020304" pitchFamily="18" charset="0"/>
              </a:rPr>
              <a:t>&amp; </a:t>
            </a:r>
            <a:r>
              <a:rPr lang="en-AU" sz="2800" dirty="0">
                <a:latin typeface="Arial" panose="020B0604020202020204" pitchFamily="34" charset="0"/>
                <a:ea typeface="Times New Roman" panose="02020603050405020304" pitchFamily="18" charset="0"/>
              </a:rPr>
              <a:t>circumstance model, particularly, where compliance objectives override the perceived objectives of simplicity and certainty. </a:t>
            </a:r>
            <a:endParaRPr lang="en-AU" sz="2800" dirty="0" smtClean="0">
              <a:latin typeface="Arial" panose="020B0604020202020204" pitchFamily="34" charset="0"/>
              <a:ea typeface="Times New Roman" panose="02020603050405020304" pitchFamily="18" charset="0"/>
            </a:endParaRPr>
          </a:p>
          <a:p>
            <a:pPr>
              <a:spcBef>
                <a:spcPts val="0"/>
              </a:spcBef>
              <a:spcAft>
                <a:spcPts val="600"/>
              </a:spcAft>
              <a:buFont typeface="Wingdings" panose="05000000000000000000" pitchFamily="2" charset="2"/>
              <a:buChar char="q"/>
            </a:pPr>
            <a:r>
              <a:rPr lang="en-AU" sz="2800" dirty="0" smtClean="0">
                <a:latin typeface="Arial" panose="020B0604020202020204" pitchFamily="34" charset="0"/>
                <a:ea typeface="Times New Roman" panose="02020603050405020304" pitchFamily="18" charset="0"/>
              </a:rPr>
              <a:t>At best, for Canada, these ‘reforms’ </a:t>
            </a:r>
            <a:r>
              <a:rPr lang="en-AU" sz="2800" dirty="0">
                <a:latin typeface="Arial" panose="020B0604020202020204" pitchFamily="34" charset="0"/>
                <a:ea typeface="Times New Roman" panose="02020603050405020304" pitchFamily="18" charset="0"/>
              </a:rPr>
              <a:t>offer </a:t>
            </a:r>
            <a:r>
              <a:rPr lang="en-AU" sz="2800" dirty="0" smtClean="0">
                <a:latin typeface="Arial" panose="020B0604020202020204" pitchFamily="34" charset="0"/>
                <a:ea typeface="Times New Roman" panose="02020603050405020304" pitchFamily="18" charset="0"/>
              </a:rPr>
              <a:t>alternatives to be considered in repairing </a:t>
            </a:r>
            <a:r>
              <a:rPr lang="en-AU" sz="2800" dirty="0">
                <a:latin typeface="Arial" panose="020B0604020202020204" pitchFamily="34" charset="0"/>
                <a:ea typeface="Times New Roman" panose="02020603050405020304" pitchFamily="18" charset="0"/>
              </a:rPr>
              <a:t>the existing shortcomings </a:t>
            </a:r>
            <a:r>
              <a:rPr lang="en-AU" sz="2800" dirty="0" smtClean="0">
                <a:latin typeface="Arial" panose="020B0604020202020204" pitchFamily="34" charset="0"/>
                <a:ea typeface="Times New Roman" panose="02020603050405020304" pitchFamily="18" charset="0"/>
              </a:rPr>
              <a:t>in the </a:t>
            </a:r>
            <a:r>
              <a:rPr lang="en-AU" sz="2800" dirty="0">
                <a:latin typeface="Arial" panose="020B0604020202020204" pitchFamily="34" charset="0"/>
                <a:ea typeface="Times New Roman" panose="02020603050405020304" pitchFamily="18" charset="0"/>
              </a:rPr>
              <a:t>residence rules, should the political climate change</a:t>
            </a:r>
            <a:r>
              <a:rPr lang="en-AU" sz="2800" dirty="0" smtClean="0">
                <a:latin typeface="Arial" panose="020B0604020202020204" pitchFamily="34" charset="0"/>
                <a:ea typeface="Times New Roman" panose="02020603050405020304" pitchFamily="18" charset="0"/>
              </a:rPr>
              <a:t>,.</a:t>
            </a: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9303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84188" y="282714"/>
            <a:ext cx="7772188" cy="646331"/>
          </a:xfrm>
          <a:prstGeom prst="rect">
            <a:avLst/>
          </a:prstGeom>
        </p:spPr>
        <p:txBody>
          <a:bodyPr wrap="square">
            <a:spAutoFit/>
          </a:bodyPr>
          <a:lstStyle/>
          <a:p>
            <a:r>
              <a:rPr lang="en-GB" altLang="zh-CN" sz="3600" b="1" dirty="0">
                <a:solidFill>
                  <a:srgbClr val="EE4612"/>
                </a:solidFill>
                <a:latin typeface="+mj-lt"/>
                <a:cs typeface="Times New Roman"/>
              </a:rPr>
              <a:t>5</a:t>
            </a:r>
            <a:r>
              <a:rPr lang="en-GB" altLang="zh-CN" sz="3600" b="1" dirty="0" smtClean="0">
                <a:solidFill>
                  <a:srgbClr val="EE4612"/>
                </a:solidFill>
                <a:latin typeface="+mj-lt"/>
                <a:cs typeface="Times New Roman"/>
              </a:rPr>
              <a:t>. Questions/Comments</a:t>
            </a:r>
            <a:endParaRPr lang="en-US" altLang="zh-CN" sz="3600" b="1" dirty="0">
              <a:solidFill>
                <a:srgbClr val="EE4612"/>
              </a:solidFill>
              <a:latin typeface="+mj-lt"/>
              <a:cs typeface="Times New Roman"/>
            </a:endParaRPr>
          </a:p>
        </p:txBody>
      </p:sp>
      <p:sp>
        <p:nvSpPr>
          <p:cNvPr id="3" name="Content Placeholder 2"/>
          <p:cNvSpPr>
            <a:spLocks noGrp="1"/>
          </p:cNvSpPr>
          <p:nvPr>
            <p:ph idx="1"/>
          </p:nvPr>
        </p:nvSpPr>
        <p:spPr>
          <a:xfrm>
            <a:off x="457200" y="1412776"/>
            <a:ext cx="8229600" cy="5184576"/>
          </a:xfrm>
        </p:spPr>
        <p:txBody>
          <a:bodyPr/>
          <a:lstStyle/>
          <a:p>
            <a:pPr marL="0" indent="0">
              <a:buNone/>
            </a:pPr>
            <a:endParaRPr lang="en-AU" dirty="0" smtClean="0"/>
          </a:p>
        </p:txBody>
      </p:sp>
    </p:spTree>
    <p:extLst>
      <p:ext uri="{BB962C8B-B14F-4D97-AF65-F5344CB8AC3E}">
        <p14:creationId xmlns:p14="http://schemas.microsoft.com/office/powerpoint/2010/main" val="1819346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84188" y="282714"/>
            <a:ext cx="7772188" cy="584775"/>
          </a:xfrm>
          <a:prstGeom prst="rect">
            <a:avLst/>
          </a:prstGeom>
        </p:spPr>
        <p:txBody>
          <a:bodyPr wrap="square">
            <a:spAutoFit/>
          </a:bodyPr>
          <a:lstStyle/>
          <a:p>
            <a:r>
              <a:rPr lang="en-GB" altLang="zh-CN" sz="3200" b="1" dirty="0" smtClean="0">
                <a:solidFill>
                  <a:srgbClr val="EE4612"/>
                </a:solidFill>
                <a:latin typeface="Arial" panose="020B0604020202020204" pitchFamily="34" charset="0"/>
                <a:cs typeface="Arial" panose="020B0604020202020204" pitchFamily="34" charset="0"/>
              </a:rPr>
              <a:t>Outline of session</a:t>
            </a:r>
            <a:endParaRPr lang="en-US" altLang="zh-CN" sz="3200" b="1" dirty="0">
              <a:solidFill>
                <a:srgbClr val="EE461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052736"/>
            <a:ext cx="8229600" cy="5544616"/>
          </a:xfrm>
        </p:spPr>
        <p:txBody>
          <a:bodyPr>
            <a:normAutofit/>
          </a:bodyPr>
          <a:lstStyle/>
          <a:p>
            <a:pPr marL="514350" indent="-514350">
              <a:spcBef>
                <a:spcPts val="0"/>
              </a:spcBef>
              <a:spcAft>
                <a:spcPts val="600"/>
              </a:spcAft>
              <a:buAutoNum type="arabicPeriod"/>
            </a:pPr>
            <a:r>
              <a:rPr lang="en-US" dirty="0" smtClean="0">
                <a:latin typeface="Arial" panose="020B0604020202020204" pitchFamily="34" charset="0"/>
                <a:cs typeface="Arial" panose="020B0604020202020204" pitchFamily="34" charset="0"/>
              </a:rPr>
              <a:t>An overview of Canada’s and Australia’s individual tax residence rules, their history, and origins</a:t>
            </a:r>
          </a:p>
          <a:p>
            <a:pPr marL="514350" indent="-514350">
              <a:spcBef>
                <a:spcPts val="0"/>
              </a:spcBef>
              <a:spcAft>
                <a:spcPts val="600"/>
              </a:spcAft>
              <a:buAutoNum type="arabicPeriod"/>
            </a:pPr>
            <a:r>
              <a:rPr lang="en-US" dirty="0" smtClean="0">
                <a:latin typeface="Arial" panose="020B0604020202020204" pitchFamily="34" charset="0"/>
                <a:cs typeface="Arial" panose="020B0604020202020204" pitchFamily="34" charset="0"/>
              </a:rPr>
              <a:t>A brief analysis of the weaknesses of each country’s rules </a:t>
            </a:r>
            <a:r>
              <a:rPr lang="en-US" dirty="0" err="1" smtClean="0">
                <a:latin typeface="Arial" panose="020B0604020202020204" pitchFamily="34" charset="0"/>
                <a:cs typeface="Arial" panose="020B0604020202020204" pitchFamily="34" charset="0"/>
              </a:rPr>
              <a:t>againast</a:t>
            </a:r>
            <a:r>
              <a:rPr lang="en-US" dirty="0" smtClean="0">
                <a:latin typeface="Arial" panose="020B0604020202020204" pitchFamily="34" charset="0"/>
                <a:cs typeface="Arial" panose="020B0604020202020204" pitchFamily="34" charset="0"/>
              </a:rPr>
              <a:t> the objectives of equity, efficiency (in particular the prevention of tax avoidance) and, simplicity</a:t>
            </a:r>
            <a:endParaRPr lang="en-US" sz="3300" dirty="0" smtClean="0">
              <a:latin typeface="Arial" panose="020B0604020202020204" pitchFamily="34" charset="0"/>
              <a:cs typeface="Arial" panose="020B0604020202020204" pitchFamily="34" charset="0"/>
            </a:endParaRPr>
          </a:p>
          <a:p>
            <a:pPr marL="539750" indent="-539750">
              <a:spcBef>
                <a:spcPts val="0"/>
              </a:spcBef>
              <a:buNone/>
            </a:pP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4780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84188" y="282714"/>
            <a:ext cx="7772188" cy="584775"/>
          </a:xfrm>
          <a:prstGeom prst="rect">
            <a:avLst/>
          </a:prstGeom>
        </p:spPr>
        <p:txBody>
          <a:bodyPr wrap="square">
            <a:spAutoFit/>
          </a:bodyPr>
          <a:lstStyle/>
          <a:p>
            <a:r>
              <a:rPr lang="en-GB" altLang="zh-CN" sz="3200" b="1" dirty="0" smtClean="0">
                <a:solidFill>
                  <a:srgbClr val="EE4612"/>
                </a:solidFill>
                <a:latin typeface="Arial" panose="020B0604020202020204" pitchFamily="34" charset="0"/>
                <a:cs typeface="Arial" panose="020B0604020202020204" pitchFamily="34" charset="0"/>
              </a:rPr>
              <a:t>Outline of session [2]</a:t>
            </a:r>
            <a:endParaRPr lang="en-US" altLang="zh-CN" sz="3200" b="1" dirty="0">
              <a:solidFill>
                <a:srgbClr val="EE461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052736"/>
            <a:ext cx="8229600" cy="5544616"/>
          </a:xfrm>
        </p:spPr>
        <p:txBody>
          <a:bodyPr>
            <a:normAutofit lnSpcReduction="10000"/>
          </a:bodyPr>
          <a:lstStyle/>
          <a:p>
            <a:pPr marL="360363" indent="-360363">
              <a:spcBef>
                <a:spcPts val="0"/>
              </a:spcBef>
              <a:spcAft>
                <a:spcPts val="600"/>
              </a:spcAft>
              <a:buNone/>
            </a:pPr>
            <a:r>
              <a:rPr lang="en-US" dirty="0">
                <a:latin typeface="Arial" panose="020B0604020202020204" pitchFamily="34" charset="0"/>
                <a:cs typeface="Arial" panose="020B0604020202020204" pitchFamily="34" charset="0"/>
              </a:rPr>
              <a:t>3</a:t>
            </a:r>
            <a:r>
              <a:rPr lang="en-US" dirty="0" smtClean="0">
                <a:latin typeface="Arial" panose="020B0604020202020204" pitchFamily="34" charset="0"/>
                <a:cs typeface="Arial" panose="020B0604020202020204" pitchFamily="34" charset="0"/>
              </a:rPr>
              <a:t>. Evaluating the </a:t>
            </a:r>
            <a:r>
              <a:rPr lang="en-US" dirty="0">
                <a:latin typeface="Arial" panose="020B0604020202020204" pitchFamily="34" charset="0"/>
                <a:cs typeface="Arial" panose="020B0604020202020204" pitchFamily="34" charset="0"/>
              </a:rPr>
              <a:t>2013 </a:t>
            </a:r>
            <a:r>
              <a:rPr lang="en-US" dirty="0" smtClean="0">
                <a:latin typeface="Arial" panose="020B0604020202020204" pitchFamily="34" charset="0"/>
                <a:cs typeface="Arial" panose="020B0604020202020204" pitchFamily="34" charset="0"/>
              </a:rPr>
              <a:t>United Kingdom’s statutory </a:t>
            </a:r>
            <a:r>
              <a:rPr lang="en-US" dirty="0">
                <a:latin typeface="Arial" panose="020B0604020202020204" pitchFamily="34" charset="0"/>
                <a:cs typeface="Arial" panose="020B0604020202020204" pitchFamily="34" charset="0"/>
              </a:rPr>
              <a:t>residency test for </a:t>
            </a:r>
            <a:r>
              <a:rPr lang="en-US" dirty="0" smtClean="0">
                <a:latin typeface="Arial" panose="020B0604020202020204" pitchFamily="34" charset="0"/>
                <a:cs typeface="Arial" panose="020B0604020202020204" pitchFamily="34" charset="0"/>
              </a:rPr>
              <a:t>individuals and </a:t>
            </a:r>
            <a:r>
              <a:rPr lang="en-AU" dirty="0">
                <a:latin typeface="Arial" panose="020B0604020202020204" pitchFamily="34" charset="0"/>
                <a:cs typeface="Arial" panose="020B0604020202020204" pitchFamily="34" charset="0"/>
              </a:rPr>
              <a:t>whether they offer any guidance to a reform of Canada’s individual residency test</a:t>
            </a:r>
          </a:p>
          <a:p>
            <a:pPr marL="360363" indent="-360363">
              <a:spcBef>
                <a:spcPts val="0"/>
              </a:spcBef>
              <a:spcAft>
                <a:spcPts val="600"/>
              </a:spcAft>
              <a:buNone/>
            </a:pPr>
            <a:r>
              <a:rPr lang="en-US" dirty="0" smtClean="0">
                <a:latin typeface="Arial" panose="020B0604020202020204" pitchFamily="34" charset="0"/>
                <a:cs typeface="Arial" panose="020B0604020202020204" pitchFamily="34" charset="0"/>
              </a:rPr>
              <a:t>4. Evaluating the proposals to reform Australia’s individual residency rules</a:t>
            </a:r>
            <a:r>
              <a:rPr lang="en-AU" dirty="0">
                <a:latin typeface="Arial" panose="020B0604020202020204" pitchFamily="34" charset="0"/>
                <a:cs typeface="Arial" panose="020B0604020202020204" pitchFamily="34" charset="0"/>
              </a:rPr>
              <a:t>and whether they offer any guidance to a reform of Canada’s individual residency </a:t>
            </a:r>
            <a:r>
              <a:rPr lang="en-AU" dirty="0" smtClean="0">
                <a:latin typeface="Arial" panose="020B0604020202020204" pitchFamily="34" charset="0"/>
                <a:cs typeface="Arial" panose="020B0604020202020204" pitchFamily="34" charset="0"/>
              </a:rPr>
              <a:t>test</a:t>
            </a:r>
            <a:endParaRPr lang="en-US" dirty="0" smtClean="0">
              <a:latin typeface="Arial" panose="020B0604020202020204" pitchFamily="34" charset="0"/>
              <a:cs typeface="Arial" panose="020B0604020202020204" pitchFamily="34" charset="0"/>
            </a:endParaRPr>
          </a:p>
          <a:p>
            <a:pPr marL="539750" indent="-539750">
              <a:spcBef>
                <a:spcPts val="0"/>
              </a:spcBef>
              <a:buNone/>
            </a:pPr>
            <a:r>
              <a:rPr lang="en-US" dirty="0" smtClean="0">
                <a:latin typeface="Arial" panose="020B0604020202020204" pitchFamily="34" charset="0"/>
                <a:cs typeface="Arial" panose="020B0604020202020204" pitchFamily="34" charset="0"/>
              </a:rPr>
              <a:t>5. Conclusions</a:t>
            </a: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073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84188" y="282714"/>
            <a:ext cx="7772188" cy="584775"/>
          </a:xfrm>
          <a:prstGeom prst="rect">
            <a:avLst/>
          </a:prstGeom>
        </p:spPr>
        <p:txBody>
          <a:bodyPr wrap="square">
            <a:spAutoFit/>
          </a:bodyPr>
          <a:lstStyle/>
          <a:p>
            <a:r>
              <a:rPr lang="en-GB" altLang="zh-CN" sz="3200" b="1" dirty="0" smtClean="0">
                <a:solidFill>
                  <a:srgbClr val="EE4612"/>
                </a:solidFill>
                <a:latin typeface="Arial" panose="020B0604020202020204" pitchFamily="34" charset="0"/>
                <a:cs typeface="Arial" panose="020B0604020202020204" pitchFamily="34" charset="0"/>
              </a:rPr>
              <a:t>2. Canada’s individual residence tests </a:t>
            </a:r>
            <a:endParaRPr lang="en-US" altLang="zh-CN" sz="3200" b="1" dirty="0">
              <a:solidFill>
                <a:srgbClr val="EE461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908720"/>
            <a:ext cx="8229600" cy="5688632"/>
          </a:xfrm>
        </p:spPr>
        <p:txBody>
          <a:bodyPr>
            <a:normAutofit fontScale="92500" lnSpcReduction="10000"/>
          </a:bodyPr>
          <a:lstStyle/>
          <a:p>
            <a:pPr>
              <a:spcBef>
                <a:spcPts val="0"/>
              </a:spcBef>
              <a:spcAft>
                <a:spcPts val="600"/>
              </a:spcAft>
              <a:buFont typeface="Wingdings" panose="05000000000000000000" pitchFamily="2" charset="2"/>
              <a:buChar char="q"/>
            </a:pPr>
            <a:r>
              <a:rPr lang="en-AU" dirty="0">
                <a:latin typeface="Arial" panose="020B0604020202020204" pitchFamily="34" charset="0"/>
                <a:cs typeface="Arial" panose="020B0604020202020204" pitchFamily="34" charset="0"/>
              </a:rPr>
              <a:t>The terms </a:t>
            </a:r>
            <a:r>
              <a:rPr lang="en-AU" dirty="0" smtClean="0">
                <a:solidFill>
                  <a:srgbClr val="FF0000"/>
                </a:solidFill>
                <a:latin typeface="Arial" panose="020B0604020202020204" pitchFamily="34" charset="0"/>
                <a:cs typeface="Arial" panose="020B0604020202020204" pitchFamily="34" charset="0"/>
              </a:rPr>
              <a:t>resident</a:t>
            </a:r>
            <a:r>
              <a:rPr lang="en-AU" dirty="0" smtClean="0">
                <a:latin typeface="Arial" panose="020B0604020202020204" pitchFamily="34" charset="0"/>
                <a:cs typeface="Arial" panose="020B0604020202020204" pitchFamily="34" charset="0"/>
              </a:rPr>
              <a:t> </a:t>
            </a:r>
            <a:r>
              <a:rPr lang="en-AU" dirty="0" smtClean="0">
                <a:latin typeface="Arial" panose="020B0604020202020204" pitchFamily="34" charset="0"/>
                <a:cs typeface="Arial" panose="020B0604020202020204" pitchFamily="34" charset="0"/>
              </a:rPr>
              <a:t>&amp; </a:t>
            </a:r>
            <a:r>
              <a:rPr lang="en-AU" dirty="0" smtClean="0">
                <a:solidFill>
                  <a:srgbClr val="FF0000"/>
                </a:solidFill>
                <a:latin typeface="Arial" panose="020B0604020202020204" pitchFamily="34" charset="0"/>
                <a:cs typeface="Arial" panose="020B0604020202020204" pitchFamily="34" charset="0"/>
              </a:rPr>
              <a:t>ordinarily resident </a:t>
            </a:r>
            <a:r>
              <a:rPr lang="en-AU" dirty="0">
                <a:latin typeface="Arial" panose="020B0604020202020204" pitchFamily="34" charset="0"/>
                <a:cs typeface="Arial" panose="020B0604020202020204" pitchFamily="34" charset="0"/>
              </a:rPr>
              <a:t>have been used in Canadian income tax law since the enacting of Canada’s first income tax </a:t>
            </a:r>
            <a:r>
              <a:rPr lang="en-AU" dirty="0" smtClean="0">
                <a:latin typeface="Arial" panose="020B0604020202020204" pitchFamily="34" charset="0"/>
                <a:cs typeface="Arial" panose="020B0604020202020204" pitchFamily="34" charset="0"/>
              </a:rPr>
              <a:t>in 1917</a:t>
            </a:r>
          </a:p>
          <a:p>
            <a:pPr>
              <a:spcBef>
                <a:spcPts val="0"/>
              </a:spcBef>
              <a:spcAft>
                <a:spcPts val="600"/>
              </a:spcAft>
              <a:buFont typeface="Wingdings" panose="05000000000000000000" pitchFamily="2" charset="2"/>
              <a:buChar char="q"/>
            </a:pPr>
            <a:r>
              <a:rPr lang="en-AU" dirty="0" smtClean="0">
                <a:latin typeface="Arial" panose="020B0604020202020204" pitchFamily="34" charset="0"/>
                <a:cs typeface="Arial" panose="020B0604020202020204" pitchFamily="34" charset="0"/>
              </a:rPr>
              <a:t>Interpretation: </a:t>
            </a:r>
            <a:r>
              <a:rPr lang="en-AU" i="1" dirty="0">
                <a:latin typeface="Arial" panose="020B0604020202020204" pitchFamily="34" charset="0"/>
                <a:cs typeface="Arial" panose="020B0604020202020204" pitchFamily="34" charset="0"/>
              </a:rPr>
              <a:t>Thomson v Minister of National Revenue </a:t>
            </a:r>
            <a:r>
              <a:rPr lang="en-AU" dirty="0">
                <a:latin typeface="Arial" panose="020B0604020202020204" pitchFamily="34" charset="0"/>
                <a:cs typeface="Arial" panose="020B0604020202020204" pitchFamily="34" charset="0"/>
              </a:rPr>
              <a:t>[1946] DTC 812</a:t>
            </a:r>
            <a:r>
              <a:rPr lang="en-US" dirty="0" smtClean="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origins in UK case law </a:t>
            </a:r>
          </a:p>
          <a:p>
            <a:pPr>
              <a:spcBef>
                <a:spcPts val="0"/>
              </a:spcBef>
              <a:spcAft>
                <a:spcPts val="600"/>
              </a:spcAft>
              <a:buFont typeface="Wingdings" panose="05000000000000000000" pitchFamily="2" charset="2"/>
              <a:buChar char="q"/>
            </a:pPr>
            <a:r>
              <a:rPr lang="en-US" dirty="0" smtClean="0">
                <a:latin typeface="Arial" panose="020B0604020202020204" pitchFamily="34" charset="0"/>
                <a:cs typeface="Arial" panose="020B0604020202020204" pitchFamily="34" charset="0"/>
              </a:rPr>
              <a:t>Factors including: </a:t>
            </a:r>
            <a:r>
              <a:rPr lang="en-AU" dirty="0">
                <a:latin typeface="Arial" panose="020B0604020202020204" pitchFamily="34" charset="0"/>
                <a:cs typeface="Arial" panose="020B0604020202020204" pitchFamily="34" charset="0"/>
              </a:rPr>
              <a:t>maintains residential ties with Canada while abroad</a:t>
            </a:r>
            <a:r>
              <a:rPr lang="en-AU" dirty="0" smtClean="0">
                <a:latin typeface="Arial" panose="020B0604020202020204" pitchFamily="34" charset="0"/>
                <a:cs typeface="Arial" panose="020B0604020202020204" pitchFamily="34" charset="0"/>
              </a:rPr>
              <a:t>: </a:t>
            </a:r>
            <a:r>
              <a:rPr lang="en-AU" i="1" dirty="0" smtClean="0">
                <a:latin typeface="Arial" panose="020B0604020202020204" pitchFamily="34" charset="0"/>
                <a:cs typeface="Arial" panose="020B0604020202020204" pitchFamily="34" charset="0"/>
              </a:rPr>
              <a:t>Income </a:t>
            </a:r>
            <a:r>
              <a:rPr lang="en-AU" i="1" dirty="0">
                <a:latin typeface="Arial" panose="020B0604020202020204" pitchFamily="34" charset="0"/>
                <a:cs typeface="Arial" panose="020B0604020202020204" pitchFamily="34" charset="0"/>
              </a:rPr>
              <a:t>Tax Folio S5-F1-C1</a:t>
            </a:r>
            <a:endParaRPr lang="en-US" i="1" dirty="0" smtClean="0">
              <a:latin typeface="Arial" panose="020B0604020202020204" pitchFamily="34" charset="0"/>
              <a:cs typeface="Arial" panose="020B0604020202020204" pitchFamily="34" charset="0"/>
            </a:endParaRPr>
          </a:p>
          <a:p>
            <a:pPr>
              <a:spcBef>
                <a:spcPts val="0"/>
              </a:spcBef>
              <a:spcAft>
                <a:spcPts val="600"/>
              </a:spcAft>
              <a:buFont typeface="Wingdings" panose="05000000000000000000" pitchFamily="2" charset="2"/>
              <a:buChar char="q"/>
            </a:pPr>
            <a:r>
              <a:rPr lang="en-AU" dirty="0" smtClean="0">
                <a:latin typeface="Arial" panose="020B0604020202020204" pitchFamily="34" charset="0"/>
                <a:cs typeface="Arial" panose="020B0604020202020204" pitchFamily="34" charset="0"/>
              </a:rPr>
              <a:t>A </a:t>
            </a:r>
            <a:r>
              <a:rPr lang="en-AU" dirty="0">
                <a:latin typeface="Arial" panose="020B0604020202020204" pitchFamily="34" charset="0"/>
                <a:cs typeface="Arial" panose="020B0604020202020204" pitchFamily="34" charset="0"/>
              </a:rPr>
              <a:t>person who is ordinarily resident is deemed to be a resident (Income Tax Act RSC C 1985, s 250(3</a:t>
            </a:r>
            <a:r>
              <a:rPr lang="en-AU"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9156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84188" y="282714"/>
            <a:ext cx="8132228" cy="523220"/>
          </a:xfrm>
          <a:prstGeom prst="rect">
            <a:avLst/>
          </a:prstGeom>
        </p:spPr>
        <p:txBody>
          <a:bodyPr wrap="square">
            <a:spAutoFit/>
          </a:bodyPr>
          <a:lstStyle/>
          <a:p>
            <a:r>
              <a:rPr lang="en-GB" altLang="zh-CN" sz="2800" b="1" dirty="0" smtClean="0">
                <a:solidFill>
                  <a:srgbClr val="EE4612"/>
                </a:solidFill>
                <a:latin typeface="Arial" panose="020B0604020202020204" pitchFamily="34" charset="0"/>
                <a:cs typeface="Arial" panose="020B0604020202020204" pitchFamily="34" charset="0"/>
              </a:rPr>
              <a:t>2</a:t>
            </a:r>
            <a:r>
              <a:rPr lang="en-GB" altLang="zh-CN" sz="2800" b="1" dirty="0" smtClean="0">
                <a:solidFill>
                  <a:srgbClr val="EE4612"/>
                </a:solidFill>
                <a:latin typeface="Arial" panose="020B0604020202020204" pitchFamily="34" charset="0"/>
                <a:cs typeface="Arial" panose="020B0604020202020204" pitchFamily="34" charset="0"/>
              </a:rPr>
              <a:t>. Deeming </a:t>
            </a:r>
            <a:r>
              <a:rPr lang="en-GB" altLang="zh-CN" sz="2800" b="1" dirty="0" smtClean="0">
                <a:solidFill>
                  <a:srgbClr val="EE4612"/>
                </a:solidFill>
                <a:latin typeface="Arial" panose="020B0604020202020204" pitchFamily="34" charset="0"/>
                <a:cs typeface="Arial" panose="020B0604020202020204" pitchFamily="34" charset="0"/>
              </a:rPr>
              <a:t>individual residence tests</a:t>
            </a:r>
            <a:endParaRPr lang="en-US" altLang="zh-CN" sz="2800" b="1" dirty="0">
              <a:solidFill>
                <a:srgbClr val="EE461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805934"/>
            <a:ext cx="8229600" cy="6063402"/>
          </a:xfrm>
        </p:spPr>
        <p:txBody>
          <a:bodyPr>
            <a:normAutofit fontScale="92500" lnSpcReduction="20000"/>
          </a:bodyPr>
          <a:lstStyle/>
          <a:p>
            <a:pPr>
              <a:spcBef>
                <a:spcPts val="0"/>
              </a:spcBef>
              <a:spcAft>
                <a:spcPts val="600"/>
              </a:spcAft>
              <a:buFont typeface="Wingdings" panose="05000000000000000000" pitchFamily="2" charset="2"/>
              <a:buChar char="q"/>
            </a:pPr>
            <a:r>
              <a:rPr lang="en-AU" dirty="0" smtClean="0">
                <a:latin typeface="Arial" panose="020B0604020202020204" pitchFamily="34" charset="0"/>
                <a:cs typeface="Arial" panose="020B0604020202020204" pitchFamily="34" charset="0"/>
              </a:rPr>
              <a:t>“</a:t>
            </a:r>
            <a:r>
              <a:rPr lang="en-AU" dirty="0">
                <a:latin typeface="Arial" panose="020B0604020202020204" pitchFamily="34" charset="0"/>
                <a:cs typeface="Arial" panose="020B0604020202020204" pitchFamily="34" charset="0"/>
              </a:rPr>
              <a:t>sojourn” in Canada </a:t>
            </a:r>
            <a:r>
              <a:rPr lang="en-AU" dirty="0" smtClean="0">
                <a:latin typeface="Arial" panose="020B0604020202020204" pitchFamily="34" charset="0"/>
                <a:cs typeface="Arial" panose="020B0604020202020204" pitchFamily="34" charset="0"/>
              </a:rPr>
              <a:t>&gt;183 </a:t>
            </a:r>
            <a:r>
              <a:rPr lang="en-AU" dirty="0">
                <a:latin typeface="Arial" panose="020B0604020202020204" pitchFamily="34" charset="0"/>
                <a:cs typeface="Arial" panose="020B0604020202020204" pitchFamily="34" charset="0"/>
              </a:rPr>
              <a:t>days in a year: s </a:t>
            </a:r>
            <a:r>
              <a:rPr lang="en-AU" dirty="0" smtClean="0">
                <a:latin typeface="Arial" panose="020B0604020202020204" pitchFamily="34" charset="0"/>
                <a:cs typeface="Arial" panose="020B0604020202020204" pitchFamily="34" charset="0"/>
              </a:rPr>
              <a:t>250(1)(a)</a:t>
            </a:r>
          </a:p>
          <a:p>
            <a:pPr>
              <a:spcBef>
                <a:spcPts val="0"/>
              </a:spcBef>
              <a:spcAft>
                <a:spcPts val="600"/>
              </a:spcAft>
              <a:buFont typeface="Wingdings" panose="05000000000000000000" pitchFamily="2" charset="2"/>
              <a:buChar char="q"/>
            </a:pPr>
            <a:r>
              <a:rPr lang="en-AU" dirty="0" smtClean="0">
                <a:latin typeface="Arial" panose="020B0604020202020204" pitchFamily="34" charset="0"/>
                <a:cs typeface="Arial" panose="020B0604020202020204" pitchFamily="34" charset="0"/>
              </a:rPr>
              <a:t>members </a:t>
            </a:r>
            <a:r>
              <a:rPr lang="en-AU" dirty="0">
                <a:latin typeface="Arial" panose="020B0604020202020204" pitchFamily="34" charset="0"/>
                <a:cs typeface="Arial" panose="020B0604020202020204" pitchFamily="34" charset="0"/>
              </a:rPr>
              <a:t>of Canadian </a:t>
            </a:r>
            <a:r>
              <a:rPr lang="en-AU" dirty="0" smtClean="0">
                <a:latin typeface="Arial" panose="020B0604020202020204" pitchFamily="34" charset="0"/>
                <a:cs typeface="Arial" panose="020B0604020202020204" pitchFamily="34" charset="0"/>
              </a:rPr>
              <a:t>Forces </a:t>
            </a:r>
            <a:r>
              <a:rPr lang="en-AU" dirty="0">
                <a:latin typeface="Arial" panose="020B0604020202020204" pitchFamily="34" charset="0"/>
                <a:cs typeface="Arial" panose="020B0604020202020204" pitchFamily="34" charset="0"/>
              </a:rPr>
              <a:t>or overseas Canadian Forces school </a:t>
            </a:r>
            <a:r>
              <a:rPr lang="en-AU" dirty="0" smtClean="0">
                <a:latin typeface="Arial" panose="020B0604020202020204" pitchFamily="34" charset="0"/>
                <a:cs typeface="Arial" panose="020B0604020202020204" pitchFamily="34" charset="0"/>
              </a:rPr>
              <a:t>staff </a:t>
            </a:r>
            <a:r>
              <a:rPr lang="en-AU" dirty="0">
                <a:latin typeface="Arial" panose="020B0604020202020204" pitchFamily="34" charset="0"/>
                <a:cs typeface="Arial" panose="020B0604020202020204" pitchFamily="34" charset="0"/>
              </a:rPr>
              <a:t>or their dependent </a:t>
            </a:r>
            <a:r>
              <a:rPr lang="en-AU" dirty="0" smtClean="0">
                <a:latin typeface="Arial" panose="020B0604020202020204" pitchFamily="34" charset="0"/>
                <a:cs typeface="Arial" panose="020B0604020202020204" pitchFamily="34" charset="0"/>
              </a:rPr>
              <a:t>child: s 250(1)(b), (d.1) &amp; (f)</a:t>
            </a:r>
            <a:endParaRPr lang="en-AU" dirty="0">
              <a:latin typeface="Arial" panose="020B0604020202020204" pitchFamily="34" charset="0"/>
              <a:cs typeface="Arial" panose="020B0604020202020204" pitchFamily="34" charset="0"/>
            </a:endParaRPr>
          </a:p>
          <a:p>
            <a:pPr>
              <a:spcBef>
                <a:spcPts val="0"/>
              </a:spcBef>
              <a:spcAft>
                <a:spcPts val="600"/>
              </a:spcAft>
              <a:buFont typeface="Wingdings" panose="05000000000000000000" pitchFamily="2" charset="2"/>
              <a:buChar char="q"/>
            </a:pPr>
            <a:r>
              <a:rPr lang="en-AU" dirty="0" smtClean="0">
                <a:latin typeface="Arial" panose="020B0604020202020204" pitchFamily="34" charset="0"/>
                <a:cs typeface="Arial" panose="020B0604020202020204" pitchFamily="34" charset="0"/>
              </a:rPr>
              <a:t>an </a:t>
            </a:r>
            <a:r>
              <a:rPr lang="en-AU" dirty="0">
                <a:latin typeface="Arial" panose="020B0604020202020204" pitchFamily="34" charset="0"/>
                <a:cs typeface="Arial" panose="020B0604020202020204" pitchFamily="34" charset="0"/>
              </a:rPr>
              <a:t>ambassador, high commissioner, minister, agent-general or other Canadian or provincial government official or their dependent </a:t>
            </a:r>
            <a:r>
              <a:rPr lang="en-AU" dirty="0" smtClean="0">
                <a:latin typeface="Arial" panose="020B0604020202020204" pitchFamily="34" charset="0"/>
                <a:cs typeface="Arial" panose="020B0604020202020204" pitchFamily="34" charset="0"/>
              </a:rPr>
              <a:t>child</a:t>
            </a:r>
            <a:r>
              <a:rPr lang="en-AU" dirty="0">
                <a:latin typeface="Arial" panose="020B0604020202020204" pitchFamily="34" charset="0"/>
                <a:cs typeface="Arial" panose="020B0604020202020204" pitchFamily="34" charset="0"/>
              </a:rPr>
              <a:t>: s 250(1</a:t>
            </a:r>
            <a:r>
              <a:rPr lang="en-AU" dirty="0" smtClean="0">
                <a:latin typeface="Arial" panose="020B0604020202020204" pitchFamily="34" charset="0"/>
                <a:cs typeface="Arial" panose="020B0604020202020204" pitchFamily="34" charset="0"/>
              </a:rPr>
              <a:t>)(c) &amp; </a:t>
            </a:r>
            <a:r>
              <a:rPr lang="en-AU" dirty="0">
                <a:latin typeface="Arial" panose="020B0604020202020204" pitchFamily="34" charset="0"/>
                <a:cs typeface="Arial" panose="020B0604020202020204" pitchFamily="34" charset="0"/>
              </a:rPr>
              <a:t>(</a:t>
            </a:r>
            <a:r>
              <a:rPr lang="en-AU" dirty="0" smtClean="0">
                <a:latin typeface="Arial" panose="020B0604020202020204" pitchFamily="34" charset="0"/>
                <a:cs typeface="Arial" panose="020B0604020202020204" pitchFamily="34" charset="0"/>
              </a:rPr>
              <a:t>f)</a:t>
            </a:r>
          </a:p>
          <a:p>
            <a:pPr>
              <a:spcBef>
                <a:spcPts val="0"/>
              </a:spcBef>
              <a:spcAft>
                <a:spcPts val="600"/>
              </a:spcAft>
              <a:buFont typeface="Wingdings" panose="05000000000000000000" pitchFamily="2" charset="2"/>
              <a:buChar char="q"/>
            </a:pPr>
            <a:r>
              <a:rPr lang="en-AU" dirty="0" smtClean="0">
                <a:latin typeface="Arial" panose="020B0604020202020204" pitchFamily="34" charset="0"/>
                <a:cs typeface="Arial" panose="020B0604020202020204" pitchFamily="34" charset="0"/>
              </a:rPr>
              <a:t>participants </a:t>
            </a:r>
            <a:r>
              <a:rPr lang="en-AU" dirty="0">
                <a:latin typeface="Arial" panose="020B0604020202020204" pitchFamily="34" charset="0"/>
                <a:cs typeface="Arial" panose="020B0604020202020204" pitchFamily="34" charset="0"/>
              </a:rPr>
              <a:t>in certain international aid projects or their dependent </a:t>
            </a:r>
            <a:r>
              <a:rPr lang="en-AU" dirty="0" smtClean="0">
                <a:latin typeface="Arial" panose="020B0604020202020204" pitchFamily="34" charset="0"/>
                <a:cs typeface="Arial" panose="020B0604020202020204" pitchFamily="34" charset="0"/>
              </a:rPr>
              <a:t>child: </a:t>
            </a:r>
            <a:r>
              <a:rPr lang="en-AU" dirty="0">
                <a:latin typeface="Arial" panose="020B0604020202020204" pitchFamily="34" charset="0"/>
                <a:cs typeface="Arial" panose="020B0604020202020204" pitchFamily="34" charset="0"/>
              </a:rPr>
              <a:t>s 250(1</a:t>
            </a:r>
            <a:r>
              <a:rPr lang="en-AU" dirty="0" smtClean="0">
                <a:latin typeface="Arial" panose="020B0604020202020204" pitchFamily="34" charset="0"/>
                <a:cs typeface="Arial" panose="020B0604020202020204" pitchFamily="34" charset="0"/>
              </a:rPr>
              <a:t>)(d) </a:t>
            </a:r>
            <a:r>
              <a:rPr lang="en-AU" dirty="0">
                <a:latin typeface="Arial" panose="020B0604020202020204" pitchFamily="34" charset="0"/>
                <a:cs typeface="Arial" panose="020B0604020202020204" pitchFamily="34" charset="0"/>
              </a:rPr>
              <a:t>&amp; (f)</a:t>
            </a:r>
          </a:p>
          <a:p>
            <a:pPr>
              <a:spcBef>
                <a:spcPts val="0"/>
              </a:spcBef>
              <a:spcAft>
                <a:spcPts val="600"/>
              </a:spcAft>
              <a:buFont typeface="Wingdings" panose="05000000000000000000" pitchFamily="2" charset="2"/>
              <a:buChar char="q"/>
            </a:pPr>
            <a:r>
              <a:rPr lang="en-AU" dirty="0" smtClean="0">
                <a:latin typeface="Arial" panose="020B0604020202020204" pitchFamily="34" charset="0"/>
                <a:cs typeface="Arial" panose="020B0604020202020204" pitchFamily="34" charset="0"/>
              </a:rPr>
              <a:t>exempt </a:t>
            </a:r>
            <a:r>
              <a:rPr lang="en-AU" dirty="0">
                <a:latin typeface="Arial" panose="020B0604020202020204" pitchFamily="34" charset="0"/>
                <a:cs typeface="Arial" panose="020B0604020202020204" pitchFamily="34" charset="0"/>
              </a:rPr>
              <a:t>under a tax treaty because they were related to, or a family member of, a Canadian resident </a:t>
            </a:r>
            <a:r>
              <a:rPr lang="en-AU" dirty="0" smtClean="0">
                <a:latin typeface="Arial" panose="020B0604020202020204" pitchFamily="34" charset="0"/>
                <a:cs typeface="Arial" panose="020B0604020202020204" pitchFamily="34" charset="0"/>
              </a:rPr>
              <a:t>individuals: s 250(1)(g)</a:t>
            </a:r>
            <a:endParaRPr lang="en-AU" dirty="0">
              <a:latin typeface="Arial" panose="020B0604020202020204" pitchFamily="34" charset="0"/>
              <a:cs typeface="Arial" panose="020B0604020202020204" pitchFamily="34" charset="0"/>
            </a:endParaRPr>
          </a:p>
          <a:p>
            <a:pPr marL="0" indent="0">
              <a:spcBef>
                <a:spcPts val="0"/>
              </a:spcBef>
              <a:spcAft>
                <a:spcPts val="600"/>
              </a:spcAft>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6312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84188" y="282714"/>
            <a:ext cx="8204236" cy="584775"/>
          </a:xfrm>
          <a:prstGeom prst="rect">
            <a:avLst/>
          </a:prstGeom>
        </p:spPr>
        <p:txBody>
          <a:bodyPr wrap="square">
            <a:spAutoFit/>
          </a:bodyPr>
          <a:lstStyle/>
          <a:p>
            <a:r>
              <a:rPr lang="en-GB" altLang="zh-CN" sz="3200" b="1" dirty="0">
                <a:solidFill>
                  <a:srgbClr val="EE4612"/>
                </a:solidFill>
                <a:latin typeface="Arial" panose="020B0604020202020204" pitchFamily="34" charset="0"/>
                <a:cs typeface="Arial" panose="020B0604020202020204" pitchFamily="34" charset="0"/>
              </a:rPr>
              <a:t>2</a:t>
            </a:r>
            <a:r>
              <a:rPr lang="en-GB" altLang="zh-CN" sz="3200" b="1" dirty="0" smtClean="0">
                <a:solidFill>
                  <a:srgbClr val="EE4612"/>
                </a:solidFill>
                <a:latin typeface="Arial" panose="020B0604020202020204" pitchFamily="34" charset="0"/>
                <a:cs typeface="Arial" panose="020B0604020202020204" pitchFamily="34" charset="0"/>
              </a:rPr>
              <a:t>. </a:t>
            </a:r>
            <a:r>
              <a:rPr lang="en-US" altLang="zh-CN" sz="3200" b="1" dirty="0">
                <a:solidFill>
                  <a:srgbClr val="EE4612"/>
                </a:solidFill>
                <a:latin typeface="Arial" panose="020B0604020202020204" pitchFamily="34" charset="0"/>
                <a:cs typeface="Arial" panose="020B0604020202020204" pitchFamily="34" charset="0"/>
              </a:rPr>
              <a:t>Australia’s statutory residence </a:t>
            </a:r>
            <a:r>
              <a:rPr lang="en-US" altLang="zh-CN" sz="3200" b="1" dirty="0" smtClean="0">
                <a:solidFill>
                  <a:srgbClr val="EE4612"/>
                </a:solidFill>
                <a:latin typeface="Arial" panose="020B0604020202020204" pitchFamily="34" charset="0"/>
                <a:cs typeface="Arial" panose="020B0604020202020204" pitchFamily="34" charset="0"/>
              </a:rPr>
              <a:t>rules [1]</a:t>
            </a:r>
            <a:endParaRPr lang="en-GB" altLang="zh-CN" sz="3200" b="1" dirty="0">
              <a:solidFill>
                <a:srgbClr val="EE461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867490"/>
            <a:ext cx="8352928" cy="5585846"/>
          </a:xfrm>
        </p:spPr>
        <p:txBody>
          <a:bodyPr>
            <a:noAutofit/>
          </a:bodyPr>
          <a:lstStyle/>
          <a:p>
            <a:pPr>
              <a:buFont typeface="Wingdings" panose="05000000000000000000" pitchFamily="2" charset="2"/>
              <a:buChar char="q"/>
            </a:pPr>
            <a:r>
              <a:rPr lang="en-AU" sz="2800" dirty="0">
                <a:latin typeface="Arial" panose="020B0604020202020204" pitchFamily="34" charset="0"/>
                <a:cs typeface="Arial" panose="020B0604020202020204" pitchFamily="34" charset="0"/>
              </a:rPr>
              <a:t>S</a:t>
            </a:r>
            <a:r>
              <a:rPr lang="en-AU" sz="2800" dirty="0" smtClean="0">
                <a:latin typeface="Arial" panose="020B0604020202020204" pitchFamily="34" charset="0"/>
                <a:cs typeface="Arial" panose="020B0604020202020204" pitchFamily="34" charset="0"/>
              </a:rPr>
              <a:t>tatutory </a:t>
            </a:r>
            <a:r>
              <a:rPr lang="en-AU" sz="2800" dirty="0">
                <a:latin typeface="Arial" panose="020B0604020202020204" pitchFamily="34" charset="0"/>
                <a:cs typeface="Arial" panose="020B0604020202020204" pitchFamily="34" charset="0"/>
              </a:rPr>
              <a:t>definition </a:t>
            </a:r>
            <a:r>
              <a:rPr lang="en-AU" sz="2800" dirty="0" smtClean="0">
                <a:latin typeface="Arial" panose="020B0604020202020204" pitchFamily="34" charset="0"/>
                <a:cs typeface="Arial" panose="020B0604020202020204" pitchFamily="34" charset="0"/>
              </a:rPr>
              <a:t>consisted </a:t>
            </a:r>
            <a:r>
              <a:rPr lang="en-AU" sz="2800" dirty="0">
                <a:latin typeface="Arial" panose="020B0604020202020204" pitchFamily="34" charset="0"/>
                <a:cs typeface="Arial" panose="020B0604020202020204" pitchFamily="34" charset="0"/>
              </a:rPr>
              <a:t>of a ‘resides’ test </a:t>
            </a:r>
            <a:r>
              <a:rPr lang="en-AU" sz="2800" dirty="0" smtClean="0">
                <a:latin typeface="Arial" panose="020B0604020202020204" pitchFamily="34" charset="0"/>
                <a:cs typeface="Arial" panose="020B0604020202020204" pitchFamily="34" charset="0"/>
              </a:rPr>
              <a:t>&amp; 3 </a:t>
            </a:r>
            <a:r>
              <a:rPr lang="en-AU" sz="2800" dirty="0">
                <a:latin typeface="Arial" panose="020B0604020202020204" pitchFamily="34" charset="0"/>
                <a:cs typeface="Arial" panose="020B0604020202020204" pitchFamily="34" charset="0"/>
              </a:rPr>
              <a:t>statutory </a:t>
            </a:r>
            <a:r>
              <a:rPr lang="en-AU" sz="2800" dirty="0" smtClean="0">
                <a:latin typeface="Arial" panose="020B0604020202020204" pitchFamily="34" charset="0"/>
                <a:cs typeface="Arial" panose="020B0604020202020204" pitchFamily="34" charset="0"/>
              </a:rPr>
              <a:t>tests </a:t>
            </a:r>
          </a:p>
          <a:p>
            <a:pPr>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‘Resides</a:t>
            </a:r>
            <a:r>
              <a:rPr lang="en-AU" sz="2800" dirty="0">
                <a:latin typeface="Arial" panose="020B0604020202020204" pitchFamily="34" charset="0"/>
                <a:cs typeface="Arial" panose="020B0604020202020204" pitchFamily="34" charset="0"/>
              </a:rPr>
              <a:t>’ </a:t>
            </a:r>
            <a:r>
              <a:rPr lang="en-AU" sz="2800" dirty="0" smtClean="0">
                <a:latin typeface="Arial" panose="020B0604020202020204" pitchFamily="34" charset="0"/>
                <a:cs typeface="Arial" panose="020B0604020202020204" pitchFamily="34" charset="0"/>
              </a:rPr>
              <a:t>test: an </a:t>
            </a:r>
            <a:r>
              <a:rPr lang="en-AU" sz="2800" dirty="0">
                <a:latin typeface="Arial" panose="020B0604020202020204" pitchFamily="34" charset="0"/>
                <a:cs typeface="Arial" panose="020B0604020202020204" pitchFamily="34" charset="0"/>
              </a:rPr>
              <a:t>individual </a:t>
            </a:r>
            <a:r>
              <a:rPr lang="en-AU" sz="2800" dirty="0" smtClean="0">
                <a:latin typeface="Arial" panose="020B0604020202020204" pitchFamily="34" charset="0"/>
                <a:cs typeface="Arial" panose="020B0604020202020204" pitchFamily="34" charset="0"/>
              </a:rPr>
              <a:t>is </a:t>
            </a:r>
            <a:r>
              <a:rPr lang="en-AU" sz="2800" dirty="0">
                <a:latin typeface="Arial" panose="020B0604020202020204" pitchFamily="34" charset="0"/>
                <a:cs typeface="Arial" panose="020B0604020202020204" pitchFamily="34" charset="0"/>
              </a:rPr>
              <a:t>a resident if </a:t>
            </a:r>
            <a:r>
              <a:rPr lang="en-AU" sz="2800" dirty="0" smtClean="0">
                <a:latin typeface="Arial" panose="020B0604020202020204" pitchFamily="34" charset="0"/>
                <a:cs typeface="Arial" panose="020B0604020202020204" pitchFamily="34" charset="0"/>
              </a:rPr>
              <a:t>they can </a:t>
            </a:r>
            <a:r>
              <a:rPr lang="en-AU" sz="2800" dirty="0">
                <a:latin typeface="Arial" panose="020B0604020202020204" pitchFamily="34" charset="0"/>
                <a:cs typeface="Arial" panose="020B0604020202020204" pitchFamily="34" charset="0"/>
              </a:rPr>
              <a:t>be said to be actually ‘residing in Australia</a:t>
            </a:r>
            <a:r>
              <a:rPr lang="en-AU" sz="2800" dirty="0" smtClean="0">
                <a:latin typeface="Arial" panose="020B0604020202020204" pitchFamily="34" charset="0"/>
                <a:cs typeface="Arial" panose="020B0604020202020204" pitchFamily="34" charset="0"/>
              </a:rPr>
              <a:t>’ </a:t>
            </a:r>
            <a:r>
              <a:rPr lang="en-AU" sz="2800" dirty="0" smtClean="0">
                <a:latin typeface="Arial" panose="020B0604020202020204" pitchFamily="34" charset="0"/>
                <a:cs typeface="Arial" panose="020B0604020202020204" pitchFamily="34" charset="0"/>
              </a:rPr>
              <a:t> </a:t>
            </a:r>
          </a:p>
          <a:p>
            <a:pPr>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Factors used to determine resides (based on UK cases): </a:t>
            </a:r>
          </a:p>
          <a:p>
            <a:pPr marL="174625" lvl="0" indent="-174625" eaLnBrk="0" hangingPunct="0">
              <a:lnSpc>
                <a:spcPct val="120000"/>
              </a:lnSpc>
              <a:spcBef>
                <a:spcPct val="0"/>
              </a:spcBef>
              <a:buClr>
                <a:srgbClr val="CE1126"/>
              </a:buClr>
              <a:buFont typeface="Arial" charset="0"/>
              <a:buChar char="•"/>
              <a:defRPr/>
            </a:pPr>
            <a:r>
              <a:rPr lang="en-AU" altLang="en-US" sz="2800" dirty="0">
                <a:solidFill>
                  <a:prstClr val="black"/>
                </a:solidFill>
                <a:latin typeface="Arial"/>
                <a:ea typeface="ＭＳ Ｐゴシック" charset="0"/>
              </a:rPr>
              <a:t>physical </a:t>
            </a:r>
            <a:r>
              <a:rPr lang="en-AU" altLang="en-US" sz="2800" dirty="0" smtClean="0">
                <a:solidFill>
                  <a:prstClr val="black"/>
                </a:solidFill>
                <a:latin typeface="Arial"/>
                <a:ea typeface="ＭＳ Ｐゴシック" charset="0"/>
              </a:rPr>
              <a:t>presence</a:t>
            </a:r>
            <a:endParaRPr lang="en-AU" sz="2800" dirty="0" smtClean="0">
              <a:solidFill>
                <a:prstClr val="black"/>
              </a:solidFill>
              <a:latin typeface="Arial"/>
              <a:ea typeface="ＭＳ Ｐゴシック" charset="0"/>
            </a:endParaRPr>
          </a:p>
          <a:p>
            <a:pPr marL="174625" lvl="0" indent="-174625" eaLnBrk="0" hangingPunct="0">
              <a:lnSpc>
                <a:spcPct val="120000"/>
              </a:lnSpc>
              <a:spcBef>
                <a:spcPct val="0"/>
              </a:spcBef>
              <a:buClr>
                <a:srgbClr val="CE1126"/>
              </a:buClr>
              <a:buFont typeface="Arial" charset="0"/>
              <a:buChar char="•"/>
              <a:defRPr/>
            </a:pPr>
            <a:r>
              <a:rPr lang="en-AU" sz="2800" dirty="0" smtClean="0">
                <a:solidFill>
                  <a:prstClr val="black"/>
                </a:solidFill>
                <a:latin typeface="Arial"/>
                <a:ea typeface="ＭＳ Ｐゴシック" charset="0"/>
              </a:rPr>
              <a:t> </a:t>
            </a:r>
            <a:r>
              <a:rPr lang="en-AU" altLang="en-US" sz="2800" dirty="0" smtClean="0">
                <a:solidFill>
                  <a:prstClr val="black"/>
                </a:solidFill>
                <a:latin typeface="Arial"/>
                <a:ea typeface="ＭＳ Ｐゴシック" charset="0"/>
              </a:rPr>
              <a:t>term of any employment or appointment </a:t>
            </a:r>
          </a:p>
          <a:p>
            <a:pPr marL="174625" lvl="0" indent="-174625" eaLnBrk="0" hangingPunct="0">
              <a:lnSpc>
                <a:spcPct val="120000"/>
              </a:lnSpc>
              <a:spcBef>
                <a:spcPct val="0"/>
              </a:spcBef>
              <a:buClr>
                <a:srgbClr val="CE1126"/>
              </a:buClr>
              <a:buFont typeface="Arial" charset="0"/>
              <a:buChar char="•"/>
              <a:defRPr/>
            </a:pPr>
            <a:r>
              <a:rPr lang="en-AU" altLang="en-US" sz="2800" dirty="0" smtClean="0">
                <a:solidFill>
                  <a:prstClr val="black"/>
                </a:solidFill>
                <a:latin typeface="Arial"/>
                <a:ea typeface="ＭＳ Ｐゴシック" charset="0"/>
              </a:rPr>
              <a:t>nature </a:t>
            </a:r>
            <a:r>
              <a:rPr lang="en-AU" altLang="en-US" sz="2800" dirty="0">
                <a:solidFill>
                  <a:prstClr val="black"/>
                </a:solidFill>
                <a:latin typeface="Arial"/>
                <a:ea typeface="ＭＳ Ｐゴシック" charset="0"/>
              </a:rPr>
              <a:t>of </a:t>
            </a:r>
            <a:r>
              <a:rPr lang="en-AU" altLang="en-US" sz="2800" dirty="0" smtClean="0">
                <a:solidFill>
                  <a:prstClr val="black"/>
                </a:solidFill>
                <a:latin typeface="Arial"/>
                <a:ea typeface="ＭＳ Ｐゴシック" charset="0"/>
              </a:rPr>
              <a:t>person's </a:t>
            </a:r>
            <a:r>
              <a:rPr lang="en-AU" altLang="en-US" sz="2800" dirty="0">
                <a:solidFill>
                  <a:prstClr val="black"/>
                </a:solidFill>
                <a:latin typeface="Arial"/>
                <a:ea typeface="ＭＳ Ｐゴシック" charset="0"/>
              </a:rPr>
              <a:t>family </a:t>
            </a:r>
            <a:r>
              <a:rPr lang="en-AU" altLang="en-US" sz="2800" dirty="0" smtClean="0">
                <a:solidFill>
                  <a:prstClr val="black"/>
                </a:solidFill>
                <a:latin typeface="Arial"/>
                <a:ea typeface="ＭＳ Ｐゴシック" charset="0"/>
              </a:rPr>
              <a:t>business </a:t>
            </a:r>
            <a:r>
              <a:rPr lang="en-AU" altLang="en-US" sz="2800" dirty="0">
                <a:solidFill>
                  <a:prstClr val="black"/>
                </a:solidFill>
                <a:latin typeface="Arial"/>
                <a:ea typeface="ＭＳ Ｐゴシック" charset="0"/>
              </a:rPr>
              <a:t>&amp; social </a:t>
            </a:r>
            <a:r>
              <a:rPr lang="en-AU" altLang="en-US" sz="2800" dirty="0" smtClean="0">
                <a:solidFill>
                  <a:prstClr val="black"/>
                </a:solidFill>
                <a:latin typeface="Arial"/>
                <a:ea typeface="ＭＳ Ｐゴシック" charset="0"/>
              </a:rPr>
              <a:t>ties</a:t>
            </a:r>
          </a:p>
          <a:p>
            <a:pPr marL="174625" lvl="0" indent="-174625" eaLnBrk="0" hangingPunct="0">
              <a:lnSpc>
                <a:spcPct val="120000"/>
              </a:lnSpc>
              <a:spcBef>
                <a:spcPct val="0"/>
              </a:spcBef>
              <a:buClr>
                <a:srgbClr val="CE1126"/>
              </a:buClr>
              <a:buFont typeface="Arial" charset="0"/>
              <a:buChar char="•"/>
              <a:defRPr/>
            </a:pPr>
            <a:r>
              <a:rPr lang="en-AU" sz="2800" dirty="0">
                <a:solidFill>
                  <a:prstClr val="black"/>
                </a:solidFill>
                <a:latin typeface="Arial"/>
                <a:ea typeface="ＭＳ Ｐゴシック" charset="0"/>
              </a:rPr>
              <a:t>frequency &amp; regularity of a person's </a:t>
            </a:r>
            <a:r>
              <a:rPr lang="en-AU" sz="2800" dirty="0" smtClean="0">
                <a:solidFill>
                  <a:prstClr val="black"/>
                </a:solidFill>
                <a:latin typeface="Arial"/>
                <a:ea typeface="ＭＳ Ｐゴシック" charset="0"/>
              </a:rPr>
              <a:t>movements </a:t>
            </a:r>
          </a:p>
          <a:p>
            <a:pPr marL="174625" lvl="0" indent="-174625" eaLnBrk="0" hangingPunct="0">
              <a:lnSpc>
                <a:spcPct val="120000"/>
              </a:lnSpc>
              <a:spcBef>
                <a:spcPct val="0"/>
              </a:spcBef>
              <a:buClr>
                <a:srgbClr val="CE1126"/>
              </a:buClr>
              <a:buFont typeface="Arial" charset="0"/>
              <a:buChar char="•"/>
              <a:defRPr/>
            </a:pPr>
            <a:r>
              <a:rPr lang="en-AU" sz="2800" dirty="0" smtClean="0">
                <a:solidFill>
                  <a:prstClr val="black"/>
                </a:solidFill>
                <a:latin typeface="Arial"/>
                <a:ea typeface="ＭＳ Ｐゴシック" charset="0"/>
              </a:rPr>
              <a:t>intention (purpose) of visit or trip: </a:t>
            </a:r>
          </a:p>
          <a:p>
            <a:pPr marL="174625" lvl="0" indent="-174625" eaLnBrk="0" hangingPunct="0">
              <a:lnSpc>
                <a:spcPct val="120000"/>
              </a:lnSpc>
              <a:spcBef>
                <a:spcPct val="0"/>
              </a:spcBef>
              <a:buClr>
                <a:srgbClr val="CE1126"/>
              </a:buClr>
              <a:buFont typeface="Arial" charset="0"/>
              <a:buChar char="•"/>
              <a:defRPr/>
            </a:pPr>
            <a:r>
              <a:rPr lang="en-AU" sz="2800" dirty="0" smtClean="0">
                <a:solidFill>
                  <a:prstClr val="black"/>
                </a:solidFill>
                <a:latin typeface="Arial"/>
                <a:ea typeface="ＭＳ Ｐゴシック" charset="0"/>
              </a:rPr>
              <a:t>Nationality</a:t>
            </a:r>
            <a:endParaRPr lang="en-AU" sz="2800" dirty="0">
              <a:solidFill>
                <a:prstClr val="black"/>
              </a:solidFill>
              <a:latin typeface="Arial"/>
              <a:ea typeface="ＭＳ Ｐゴシック" charset="0"/>
            </a:endParaRPr>
          </a:p>
          <a:p>
            <a:pPr>
              <a:buFont typeface="Wingdings" panose="05000000000000000000" pitchFamily="2" charset="2"/>
              <a:buChar char="§"/>
            </a:pP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609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84188" y="282714"/>
            <a:ext cx="8492268" cy="584775"/>
          </a:xfrm>
          <a:prstGeom prst="rect">
            <a:avLst/>
          </a:prstGeom>
        </p:spPr>
        <p:txBody>
          <a:bodyPr wrap="square">
            <a:spAutoFit/>
          </a:bodyPr>
          <a:lstStyle/>
          <a:p>
            <a:r>
              <a:rPr lang="en-GB" altLang="zh-CN" sz="3200" b="1" dirty="0">
                <a:solidFill>
                  <a:srgbClr val="EE4612"/>
                </a:solidFill>
                <a:latin typeface="Arial" panose="020B0604020202020204" pitchFamily="34" charset="0"/>
                <a:cs typeface="Arial" panose="020B0604020202020204" pitchFamily="34" charset="0"/>
              </a:rPr>
              <a:t>2</a:t>
            </a:r>
            <a:r>
              <a:rPr lang="en-GB" altLang="zh-CN" sz="3200" b="1" dirty="0" smtClean="0">
                <a:solidFill>
                  <a:srgbClr val="EE4612"/>
                </a:solidFill>
                <a:latin typeface="Arial" panose="020B0604020202020204" pitchFamily="34" charset="0"/>
                <a:cs typeface="Arial" panose="020B0604020202020204" pitchFamily="34" charset="0"/>
              </a:rPr>
              <a:t>. </a:t>
            </a:r>
            <a:r>
              <a:rPr lang="en-US" altLang="zh-CN" sz="3200" b="1" dirty="0">
                <a:solidFill>
                  <a:srgbClr val="EE4612"/>
                </a:solidFill>
                <a:latin typeface="Arial" panose="020B0604020202020204" pitchFamily="34" charset="0"/>
                <a:cs typeface="Arial" panose="020B0604020202020204" pitchFamily="34" charset="0"/>
              </a:rPr>
              <a:t>Australia’s statutory residence </a:t>
            </a:r>
            <a:r>
              <a:rPr lang="en-US" altLang="zh-CN" sz="3200" b="1" dirty="0" smtClean="0">
                <a:solidFill>
                  <a:srgbClr val="EE4612"/>
                </a:solidFill>
                <a:latin typeface="Arial" panose="020B0604020202020204" pitchFamily="34" charset="0"/>
                <a:cs typeface="Arial" panose="020B0604020202020204" pitchFamily="34" charset="0"/>
              </a:rPr>
              <a:t>rules [2] </a:t>
            </a:r>
            <a:endParaRPr lang="en-GB" altLang="zh-CN" sz="3200" b="1" dirty="0">
              <a:solidFill>
                <a:srgbClr val="EE461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867490"/>
            <a:ext cx="8352928" cy="5585846"/>
          </a:xfrm>
        </p:spPr>
        <p:txBody>
          <a:bodyPr>
            <a:noAutofit/>
          </a:bodyPr>
          <a:lstStyle/>
          <a:p>
            <a:pPr>
              <a:buFont typeface="Wingdings" panose="05000000000000000000" pitchFamily="2" charset="2"/>
              <a:buChar char="q"/>
            </a:pPr>
            <a:r>
              <a:rPr lang="en-AU" sz="2800" dirty="0">
                <a:latin typeface="Arial" panose="020B0604020202020204" pitchFamily="34" charset="0"/>
                <a:cs typeface="Arial" panose="020B0604020202020204" pitchFamily="34" charset="0"/>
              </a:rPr>
              <a:t>The first </a:t>
            </a:r>
            <a:r>
              <a:rPr lang="en-AU" sz="2800" dirty="0" smtClean="0">
                <a:latin typeface="Arial" panose="020B0604020202020204" pitchFamily="34" charset="0"/>
                <a:cs typeface="Arial" panose="020B0604020202020204" pitchFamily="34" charset="0"/>
              </a:rPr>
              <a:t>statutory test, which originated </a:t>
            </a:r>
            <a:r>
              <a:rPr lang="en-AU" sz="2800" dirty="0">
                <a:latin typeface="Arial" panose="020B0604020202020204" pitchFamily="34" charset="0"/>
                <a:cs typeface="Arial" panose="020B0604020202020204" pitchFamily="34" charset="0"/>
              </a:rPr>
              <a:t>in the 1930 definition, </a:t>
            </a:r>
            <a:r>
              <a:rPr lang="en-AU" sz="2800" dirty="0" smtClean="0">
                <a:latin typeface="Arial" panose="020B0604020202020204" pitchFamily="34" charset="0"/>
                <a:cs typeface="Arial" panose="020B0604020202020204" pitchFamily="34" charset="0"/>
              </a:rPr>
              <a:t>is </a:t>
            </a:r>
            <a:r>
              <a:rPr lang="en-AU" sz="2800" dirty="0">
                <a:latin typeface="Arial" panose="020B0604020202020204" pitchFamily="34" charset="0"/>
                <a:cs typeface="Arial" panose="020B0604020202020204" pitchFamily="34" charset="0"/>
              </a:rPr>
              <a:t>the so called ‘domicile’ test  </a:t>
            </a:r>
            <a:endParaRPr lang="en-AU" sz="2800" dirty="0" smtClean="0">
              <a:latin typeface="Arial" panose="020B0604020202020204" pitchFamily="34" charset="0"/>
              <a:cs typeface="Arial" panose="020B0604020202020204" pitchFamily="34" charset="0"/>
            </a:endParaRPr>
          </a:p>
          <a:p>
            <a:pPr marL="174625" lvl="0" indent="-174625" defTabSz="457200">
              <a:spcBef>
                <a:spcPct val="0"/>
              </a:spcBef>
              <a:spcAft>
                <a:spcPts val="1200"/>
              </a:spcAft>
              <a:buClr>
                <a:srgbClr val="CE1126"/>
              </a:buClr>
              <a:buFont typeface="Wingdings" pitchFamily="2" charset="2"/>
              <a:buChar char="q"/>
            </a:pPr>
            <a:r>
              <a:rPr lang="en-AU" altLang="en-US" sz="2800" dirty="0" smtClean="0">
                <a:latin typeface="Arial"/>
                <a:ea typeface="ＭＳ Ｐゴシック" charset="0"/>
              </a:rPr>
              <a:t>It</a:t>
            </a:r>
            <a:r>
              <a:rPr lang="en-AU" altLang="en-US" sz="2800" dirty="0" smtClean="0">
                <a:solidFill>
                  <a:srgbClr val="FF0000"/>
                </a:solidFill>
                <a:latin typeface="Arial"/>
                <a:ea typeface="ＭＳ Ｐゴシック" charset="0"/>
              </a:rPr>
              <a:t> </a:t>
            </a:r>
            <a:r>
              <a:rPr lang="en-AU" altLang="en-US" sz="2800" dirty="0">
                <a:solidFill>
                  <a:prstClr val="black"/>
                </a:solidFill>
                <a:latin typeface="Arial"/>
                <a:ea typeface="ＭＳ Ｐゴシック" charset="0"/>
              </a:rPr>
              <a:t>has two elements:</a:t>
            </a:r>
          </a:p>
          <a:p>
            <a:pPr lvl="0" defTabSz="457200">
              <a:spcBef>
                <a:spcPct val="0"/>
              </a:spcBef>
              <a:spcAft>
                <a:spcPts val="1200"/>
              </a:spcAft>
              <a:buClr>
                <a:srgbClr val="CE1126"/>
              </a:buClr>
              <a:buFont typeface="Wingdings" panose="05000000000000000000" pitchFamily="2" charset="2"/>
              <a:buChar char="§"/>
            </a:pPr>
            <a:r>
              <a:rPr lang="en-AU" altLang="en-US" sz="2800" dirty="0">
                <a:solidFill>
                  <a:prstClr val="black"/>
                </a:solidFill>
                <a:latin typeface="Arial"/>
                <a:ea typeface="ＭＳ Ｐゴシック" charset="0"/>
              </a:rPr>
              <a:t>Australian </a:t>
            </a:r>
            <a:r>
              <a:rPr lang="en-AU" altLang="en-US" sz="2800" dirty="0">
                <a:solidFill>
                  <a:srgbClr val="FF0000"/>
                </a:solidFill>
                <a:latin typeface="Arial"/>
                <a:ea typeface="ＭＳ Ｐゴシック" charset="0"/>
              </a:rPr>
              <a:t>domicile</a:t>
            </a:r>
          </a:p>
          <a:p>
            <a:pPr lvl="0">
              <a:spcBef>
                <a:spcPct val="0"/>
              </a:spcBef>
              <a:spcAft>
                <a:spcPts val="1200"/>
              </a:spcAft>
              <a:buClr>
                <a:srgbClr val="CE1126"/>
              </a:buClr>
              <a:buFont typeface="Wingdings" panose="05000000000000000000" pitchFamily="2" charset="2"/>
              <a:buChar char="§"/>
              <a:defRPr/>
            </a:pPr>
            <a:r>
              <a:rPr lang="en-AU" altLang="en-US" sz="2800" dirty="0">
                <a:solidFill>
                  <a:prstClr val="black"/>
                </a:solidFill>
                <a:latin typeface="Arial"/>
                <a:ea typeface="ＭＳ Ｐゴシック" charset="0"/>
              </a:rPr>
              <a:t>An exclusion if  </a:t>
            </a:r>
            <a:r>
              <a:rPr lang="en-US" altLang="en-US" sz="2800" dirty="0">
                <a:solidFill>
                  <a:prstClr val="black"/>
                </a:solidFill>
                <a:latin typeface="Arial"/>
                <a:ea typeface="ＭＳ Ｐゴシック" charset="0"/>
              </a:rPr>
              <a:t>person has established a </a:t>
            </a:r>
            <a:r>
              <a:rPr lang="en-US" altLang="en-US" sz="2800" dirty="0">
                <a:solidFill>
                  <a:srgbClr val="FF0000"/>
                </a:solidFill>
                <a:latin typeface="Arial"/>
                <a:ea typeface="ＭＳ Ｐゴシック" charset="0"/>
              </a:rPr>
              <a:t>permanent place of abode outside Australia</a:t>
            </a:r>
            <a:endParaRPr lang="en-AU" sz="2800" dirty="0">
              <a:solidFill>
                <a:srgbClr val="FF0000"/>
              </a:solidFill>
              <a:latin typeface="Arial"/>
              <a:ea typeface="ＭＳ Ｐゴシック" charset="0"/>
            </a:endParaRPr>
          </a:p>
          <a:p>
            <a:pPr>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The </a:t>
            </a:r>
            <a:r>
              <a:rPr lang="en-AU" sz="2800" dirty="0">
                <a:latin typeface="Arial" panose="020B0604020202020204" pitchFamily="34" charset="0"/>
                <a:cs typeface="Arial" panose="020B0604020202020204" pitchFamily="34" charset="0"/>
              </a:rPr>
              <a:t>second statutory test, which originated in the 1930 definition, is the </a:t>
            </a:r>
            <a:r>
              <a:rPr lang="en-AU" sz="2800" dirty="0" smtClean="0">
                <a:solidFill>
                  <a:srgbClr val="FF0000"/>
                </a:solidFill>
                <a:latin typeface="Arial" panose="020B0604020202020204" pitchFamily="34" charset="0"/>
                <a:cs typeface="Arial" panose="020B0604020202020204" pitchFamily="34" charset="0"/>
              </a:rPr>
              <a:t>presence </a:t>
            </a:r>
            <a:r>
              <a:rPr lang="en-AU" sz="2800" dirty="0">
                <a:solidFill>
                  <a:srgbClr val="FF0000"/>
                </a:solidFill>
                <a:latin typeface="Arial" panose="020B0604020202020204" pitchFamily="34" charset="0"/>
                <a:cs typeface="Arial" panose="020B0604020202020204" pitchFamily="34" charset="0"/>
              </a:rPr>
              <a:t>for more than half a </a:t>
            </a:r>
            <a:r>
              <a:rPr lang="en-AU" sz="2800" dirty="0" smtClean="0">
                <a:solidFill>
                  <a:srgbClr val="FF0000"/>
                </a:solidFill>
                <a:latin typeface="Arial" panose="020B0604020202020204" pitchFamily="34" charset="0"/>
                <a:cs typeface="Arial" panose="020B0604020202020204" pitchFamily="34" charset="0"/>
              </a:rPr>
              <a:t>year </a:t>
            </a:r>
            <a:r>
              <a:rPr lang="en-AU" sz="2800" dirty="0">
                <a:solidFill>
                  <a:srgbClr val="FF0000"/>
                </a:solidFill>
                <a:latin typeface="Arial" panose="020B0604020202020204" pitchFamily="34" charset="0"/>
                <a:cs typeface="Arial" panose="020B0604020202020204" pitchFamily="34" charset="0"/>
              </a:rPr>
              <a:t>t</a:t>
            </a:r>
            <a:r>
              <a:rPr lang="en-AU" sz="2800" dirty="0" smtClean="0">
                <a:solidFill>
                  <a:srgbClr val="FF0000"/>
                </a:solidFill>
                <a:latin typeface="Arial" panose="020B0604020202020204" pitchFamily="34" charset="0"/>
                <a:cs typeface="Arial" panose="020B0604020202020204" pitchFamily="34" charset="0"/>
              </a:rPr>
              <a:t>est</a:t>
            </a:r>
            <a:r>
              <a:rPr lang="en-AU" sz="2800" dirty="0" smtClean="0">
                <a:latin typeface="Arial" panose="020B0604020202020204" pitchFamily="34" charset="0"/>
                <a:cs typeface="Arial" panose="020B0604020202020204" pitchFamily="34" charset="0"/>
              </a:rPr>
              <a:t> (or so-called </a:t>
            </a:r>
            <a:r>
              <a:rPr lang="en-AU" sz="2800" dirty="0">
                <a:latin typeface="Arial" panose="020B0604020202020204" pitchFamily="34" charset="0"/>
                <a:cs typeface="Arial" panose="020B0604020202020204" pitchFamily="34" charset="0"/>
              </a:rPr>
              <a:t>“183 day” test) </a:t>
            </a:r>
            <a:endParaRPr lang="en-AU" sz="2800" dirty="0" smtClean="0">
              <a:latin typeface="Arial" panose="020B0604020202020204" pitchFamily="34" charset="0"/>
              <a:cs typeface="Arial" panose="020B0604020202020204" pitchFamily="34" charset="0"/>
            </a:endParaRPr>
          </a:p>
          <a:p>
            <a:pPr marL="0" indent="0">
              <a:buNone/>
            </a:pP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6757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84188" y="282714"/>
            <a:ext cx="8276244" cy="584775"/>
          </a:xfrm>
          <a:prstGeom prst="rect">
            <a:avLst/>
          </a:prstGeom>
        </p:spPr>
        <p:txBody>
          <a:bodyPr wrap="square">
            <a:spAutoFit/>
          </a:bodyPr>
          <a:lstStyle/>
          <a:p>
            <a:r>
              <a:rPr lang="en-GB" altLang="zh-CN" sz="3200" b="1" dirty="0">
                <a:solidFill>
                  <a:srgbClr val="EE4612"/>
                </a:solidFill>
                <a:latin typeface="Arial" panose="020B0604020202020204" pitchFamily="34" charset="0"/>
                <a:cs typeface="Arial" panose="020B0604020202020204" pitchFamily="34" charset="0"/>
              </a:rPr>
              <a:t>2</a:t>
            </a:r>
            <a:r>
              <a:rPr lang="en-GB" altLang="zh-CN" sz="3200" b="1" dirty="0" smtClean="0">
                <a:solidFill>
                  <a:srgbClr val="EE4612"/>
                </a:solidFill>
                <a:latin typeface="Arial" panose="020B0604020202020204" pitchFamily="34" charset="0"/>
                <a:cs typeface="Arial" panose="020B0604020202020204" pitchFamily="34" charset="0"/>
              </a:rPr>
              <a:t>. </a:t>
            </a:r>
            <a:r>
              <a:rPr lang="en-US" altLang="zh-CN" sz="3200" b="1" dirty="0">
                <a:solidFill>
                  <a:srgbClr val="EE4612"/>
                </a:solidFill>
                <a:latin typeface="Arial" panose="020B0604020202020204" pitchFamily="34" charset="0"/>
                <a:cs typeface="Arial" panose="020B0604020202020204" pitchFamily="34" charset="0"/>
              </a:rPr>
              <a:t>Australia’s statutory residence </a:t>
            </a:r>
            <a:r>
              <a:rPr lang="en-US" altLang="zh-CN" sz="3200" b="1" dirty="0" smtClean="0">
                <a:solidFill>
                  <a:srgbClr val="EE4612"/>
                </a:solidFill>
                <a:latin typeface="Arial" panose="020B0604020202020204" pitchFamily="34" charset="0"/>
                <a:cs typeface="Arial" panose="020B0604020202020204" pitchFamily="34" charset="0"/>
              </a:rPr>
              <a:t>rules [3] </a:t>
            </a:r>
            <a:endParaRPr lang="en-GB" altLang="zh-CN" sz="3200" b="1" dirty="0">
              <a:solidFill>
                <a:srgbClr val="EE461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867490"/>
            <a:ext cx="8352928" cy="5585846"/>
          </a:xfrm>
        </p:spPr>
        <p:txBody>
          <a:bodyPr>
            <a:noAutofit/>
          </a:bodyPr>
          <a:lstStyle/>
          <a:p>
            <a:pPr marL="174625" indent="-174625">
              <a:spcBef>
                <a:spcPct val="0"/>
              </a:spcBef>
              <a:spcAft>
                <a:spcPts val="1200"/>
              </a:spcAft>
              <a:buClr>
                <a:srgbClr val="CE1126"/>
              </a:buClr>
              <a:buFont typeface="Wingdings" pitchFamily="2" charset="2"/>
              <a:buChar char="q"/>
              <a:defRPr/>
            </a:pPr>
            <a:r>
              <a:rPr lang="en-AU" sz="2800" dirty="0" smtClean="0">
                <a:latin typeface="Arial" panose="020B0604020202020204" pitchFamily="34" charset="0"/>
                <a:cs typeface="Arial" panose="020B0604020202020204" pitchFamily="34" charset="0"/>
              </a:rPr>
              <a:t>The presence test </a:t>
            </a:r>
            <a:r>
              <a:rPr lang="en-US" altLang="en-US" sz="2800" dirty="0" smtClean="0">
                <a:solidFill>
                  <a:prstClr val="black"/>
                </a:solidFill>
                <a:latin typeface="Arial"/>
              </a:rPr>
              <a:t>treats </a:t>
            </a:r>
            <a:r>
              <a:rPr lang="en-US" altLang="en-US" sz="2800" dirty="0">
                <a:solidFill>
                  <a:prstClr val="black"/>
                </a:solidFill>
                <a:latin typeface="Arial"/>
              </a:rPr>
              <a:t>a person as prima facie a resident where that person has in a year of income been actually in Australia for more than one-half of the year of income. The prima facie position will be displaced, however, where the person </a:t>
            </a:r>
            <a:r>
              <a:rPr lang="en-US" altLang="en-US" sz="2800" dirty="0">
                <a:solidFill>
                  <a:srgbClr val="FF0000"/>
                </a:solidFill>
                <a:latin typeface="Arial"/>
              </a:rPr>
              <a:t>satisfies the Commissioner </a:t>
            </a:r>
            <a:r>
              <a:rPr lang="en-US" altLang="en-US" sz="2800" dirty="0">
                <a:solidFill>
                  <a:prstClr val="black"/>
                </a:solidFill>
                <a:latin typeface="Arial"/>
              </a:rPr>
              <a:t>that </a:t>
            </a:r>
            <a:r>
              <a:rPr lang="en-US" altLang="en-US" sz="2800" dirty="0" smtClean="0">
                <a:solidFill>
                  <a:prstClr val="black"/>
                </a:solidFill>
                <a:latin typeface="Arial"/>
              </a:rPr>
              <a:t>their </a:t>
            </a:r>
            <a:r>
              <a:rPr lang="en-US" altLang="en-US" sz="2800" i="1" dirty="0" smtClean="0">
                <a:solidFill>
                  <a:srgbClr val="FF0000"/>
                </a:solidFill>
                <a:latin typeface="Arial"/>
              </a:rPr>
              <a:t>usual </a:t>
            </a:r>
            <a:r>
              <a:rPr lang="en-US" altLang="en-US" sz="2800" i="1" dirty="0">
                <a:solidFill>
                  <a:srgbClr val="FF0000"/>
                </a:solidFill>
                <a:latin typeface="Arial"/>
              </a:rPr>
              <a:t>place of abode outside Australia </a:t>
            </a:r>
            <a:r>
              <a:rPr lang="en-US" altLang="en-US" sz="2800" dirty="0">
                <a:solidFill>
                  <a:prstClr val="black"/>
                </a:solidFill>
                <a:latin typeface="Arial"/>
              </a:rPr>
              <a:t>and that the person has not the </a:t>
            </a:r>
            <a:r>
              <a:rPr lang="en-US" altLang="en-US" sz="2800" i="1" dirty="0">
                <a:solidFill>
                  <a:srgbClr val="FF0000"/>
                </a:solidFill>
                <a:latin typeface="Arial"/>
              </a:rPr>
              <a:t>intention not to take up residency. </a:t>
            </a:r>
          </a:p>
          <a:p>
            <a:pPr marL="174625" indent="-174625">
              <a:spcBef>
                <a:spcPct val="0"/>
              </a:spcBef>
              <a:spcAft>
                <a:spcPts val="1200"/>
              </a:spcAft>
              <a:buClr>
                <a:srgbClr val="CE1126"/>
              </a:buClr>
              <a:buFont typeface="Wingdings" pitchFamily="2" charset="2"/>
              <a:buChar char="q"/>
              <a:defRPr/>
            </a:pPr>
            <a:r>
              <a:rPr lang="en-US" altLang="en-US" sz="2800" dirty="0">
                <a:latin typeface="Arial"/>
              </a:rPr>
              <a:t>The test is about a place of abode </a:t>
            </a:r>
            <a:r>
              <a:rPr lang="en-US" altLang="en-US" sz="2800" dirty="0">
                <a:solidFill>
                  <a:srgbClr val="FF0000"/>
                </a:solidFill>
                <a:latin typeface="Arial"/>
              </a:rPr>
              <a:t>outside</a:t>
            </a:r>
            <a:r>
              <a:rPr lang="en-US" altLang="en-US" sz="2800" dirty="0">
                <a:solidFill>
                  <a:srgbClr val="00B050"/>
                </a:solidFill>
                <a:latin typeface="Arial"/>
              </a:rPr>
              <a:t> </a:t>
            </a:r>
            <a:r>
              <a:rPr lang="en-US" altLang="en-US" sz="2800" dirty="0">
                <a:latin typeface="Arial"/>
              </a:rPr>
              <a:t>Australia, not that they has such an abode in Australia. </a:t>
            </a:r>
            <a:r>
              <a:rPr lang="en-AU" sz="2800" dirty="0" smtClean="0">
                <a:latin typeface="Arial" panose="020B0604020202020204" pitchFamily="34" charset="0"/>
                <a:cs typeface="Arial" panose="020B0604020202020204" pitchFamily="34" charset="0"/>
              </a:rPr>
              <a:t> </a:t>
            </a:r>
          </a:p>
          <a:p>
            <a:pPr marL="0" indent="0">
              <a:buNone/>
            </a:pP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6056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5"/>
          <p:cNvSpPr/>
          <p:nvPr/>
        </p:nvSpPr>
        <p:spPr>
          <a:xfrm>
            <a:off x="179512" y="260648"/>
            <a:ext cx="8352928" cy="584775"/>
          </a:xfrm>
          <a:prstGeom prst="rect">
            <a:avLst/>
          </a:prstGeom>
        </p:spPr>
        <p:txBody>
          <a:bodyPr wrap="square">
            <a:spAutoFit/>
          </a:bodyPr>
          <a:lstStyle/>
          <a:p>
            <a:r>
              <a:rPr lang="en-GB" altLang="zh-CN" sz="3200" b="1" dirty="0">
                <a:solidFill>
                  <a:srgbClr val="EE4612"/>
                </a:solidFill>
                <a:latin typeface="Arial" panose="020B0604020202020204" pitchFamily="34" charset="0"/>
                <a:cs typeface="Arial" panose="020B0604020202020204" pitchFamily="34" charset="0"/>
              </a:rPr>
              <a:t>2</a:t>
            </a:r>
            <a:r>
              <a:rPr lang="en-GB" altLang="zh-CN" sz="3200" b="1" dirty="0" smtClean="0">
                <a:solidFill>
                  <a:srgbClr val="EE4612"/>
                </a:solidFill>
                <a:latin typeface="Arial" panose="020B0604020202020204" pitchFamily="34" charset="0"/>
                <a:cs typeface="Arial" panose="020B0604020202020204" pitchFamily="34" charset="0"/>
              </a:rPr>
              <a:t>. </a:t>
            </a:r>
            <a:r>
              <a:rPr lang="en-US" altLang="zh-CN" sz="3200" b="1" dirty="0">
                <a:solidFill>
                  <a:srgbClr val="EE4612"/>
                </a:solidFill>
                <a:latin typeface="Arial" panose="020B0604020202020204" pitchFamily="34" charset="0"/>
                <a:cs typeface="Arial" panose="020B0604020202020204" pitchFamily="34" charset="0"/>
              </a:rPr>
              <a:t>Australia’s statutory residence </a:t>
            </a:r>
            <a:r>
              <a:rPr lang="en-US" altLang="zh-CN" sz="3200" b="1" dirty="0" smtClean="0">
                <a:solidFill>
                  <a:srgbClr val="EE4612"/>
                </a:solidFill>
                <a:latin typeface="Arial" panose="020B0604020202020204" pitchFamily="34" charset="0"/>
                <a:cs typeface="Arial" panose="020B0604020202020204" pitchFamily="34" charset="0"/>
              </a:rPr>
              <a:t>rules [4]</a:t>
            </a:r>
            <a:endParaRPr lang="en-GB" altLang="zh-CN" sz="3200" b="1" dirty="0">
              <a:solidFill>
                <a:srgbClr val="EE461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980728"/>
            <a:ext cx="8229600" cy="5472607"/>
          </a:xfrm>
        </p:spPr>
        <p:txBody>
          <a:bodyPr>
            <a:noAutofit/>
          </a:bodyPr>
          <a:lstStyle/>
          <a:p>
            <a:pPr>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The </a:t>
            </a:r>
            <a:r>
              <a:rPr lang="en-AU" sz="2800" dirty="0">
                <a:latin typeface="Arial" panose="020B0604020202020204" pitchFamily="34" charset="0"/>
                <a:cs typeface="Arial" panose="020B0604020202020204" pitchFamily="34" charset="0"/>
              </a:rPr>
              <a:t>third statutory </a:t>
            </a:r>
            <a:r>
              <a:rPr lang="en-AU" sz="2800" dirty="0" smtClean="0">
                <a:latin typeface="Arial" panose="020B0604020202020204" pitchFamily="34" charset="0"/>
                <a:cs typeface="Arial" panose="020B0604020202020204" pitchFamily="34" charset="0"/>
              </a:rPr>
              <a:t>test, enacted in 1939, is the </a:t>
            </a:r>
            <a:r>
              <a:rPr lang="en-AU" sz="2800" dirty="0">
                <a:latin typeface="Arial" panose="020B0604020202020204" pitchFamily="34" charset="0"/>
                <a:cs typeface="Arial" panose="020B0604020202020204" pitchFamily="34" charset="0"/>
              </a:rPr>
              <a:t>so-called ‘superannuation’ </a:t>
            </a:r>
            <a:r>
              <a:rPr lang="en-AU" sz="2800" dirty="0" smtClean="0">
                <a:latin typeface="Arial" panose="020B0604020202020204" pitchFamily="34" charset="0"/>
                <a:cs typeface="Arial" panose="020B0604020202020204" pitchFamily="34" charset="0"/>
              </a:rPr>
              <a:t>test where a person who is a member of two prescribed government employee pension funds is deemed to resides</a:t>
            </a:r>
            <a:endParaRPr lang="en-AU" sz="2800" dirty="0">
              <a:latin typeface="Arial" panose="020B0604020202020204" pitchFamily="34" charset="0"/>
              <a:cs typeface="Arial" panose="020B0604020202020204" pitchFamily="34" charset="0"/>
            </a:endParaRPr>
          </a:p>
          <a:p>
            <a:pPr marL="0" indent="0">
              <a:buNone/>
            </a:pPr>
            <a:r>
              <a:rPr lang="en-AU" sz="2800" dirty="0" smtClean="0">
                <a:solidFill>
                  <a:srgbClr val="FF0000"/>
                </a:solidFill>
                <a:latin typeface="Arial" panose="020B0604020202020204" pitchFamily="34" charset="0"/>
                <a:cs typeface="Arial" panose="020B0604020202020204" pitchFamily="34" charset="0"/>
              </a:rPr>
              <a:t>Other Tests</a:t>
            </a:r>
          </a:p>
          <a:p>
            <a:pPr>
              <a:buFont typeface="Wingdings" panose="05000000000000000000" pitchFamily="2" charset="2"/>
              <a:buChar char="q"/>
            </a:pPr>
            <a:r>
              <a:rPr lang="en-AU" sz="2800" dirty="0" smtClean="0">
                <a:latin typeface="Arial" panose="020B0604020202020204" pitchFamily="34" charset="0"/>
                <a:cs typeface="Arial" panose="020B0604020202020204" pitchFamily="34" charset="0"/>
              </a:rPr>
              <a:t>Visa </a:t>
            </a:r>
            <a:r>
              <a:rPr lang="en-AU" sz="2800" dirty="0">
                <a:latin typeface="Arial" panose="020B0604020202020204" pitchFamily="34" charset="0"/>
                <a:cs typeface="Arial" panose="020B0604020202020204" pitchFamily="34" charset="0"/>
              </a:rPr>
              <a:t>tests: Working holiday makers &amp; temporary workers  </a:t>
            </a:r>
          </a:p>
          <a:p>
            <a:pPr>
              <a:buFont typeface="Wingdings" panose="05000000000000000000" pitchFamily="2" charset="2"/>
              <a:buChar char="q"/>
            </a:pPr>
            <a:r>
              <a:rPr lang="en-AU" sz="2800" dirty="0">
                <a:latin typeface="Arial" panose="020B0604020202020204" pitchFamily="34" charset="0"/>
                <a:cs typeface="Arial" panose="020B0604020202020204" pitchFamily="34" charset="0"/>
              </a:rPr>
              <a:t>Two specific purpose residence definitions used </a:t>
            </a:r>
            <a:r>
              <a:rPr lang="en-AU" sz="2800" dirty="0" smtClean="0">
                <a:latin typeface="Arial" panose="020B0604020202020204" pitchFamily="34" charset="0"/>
                <a:cs typeface="Arial" panose="020B0604020202020204" pitchFamily="34" charset="0"/>
              </a:rPr>
              <a:t>in </a:t>
            </a:r>
            <a:r>
              <a:rPr lang="en-AU" sz="2800" dirty="0">
                <a:latin typeface="Arial" panose="020B0604020202020204" pitchFamily="34" charset="0"/>
                <a:cs typeface="Arial" panose="020B0604020202020204" pitchFamily="34" charset="0"/>
              </a:rPr>
              <a:t>the income tax law. They are </a:t>
            </a:r>
            <a:r>
              <a:rPr lang="en-AU" sz="2800" dirty="0" smtClean="0">
                <a:latin typeface="Arial" panose="020B0604020202020204" pitchFamily="34" charset="0"/>
                <a:cs typeface="Arial" panose="020B0604020202020204" pitchFamily="34" charset="0"/>
              </a:rPr>
              <a:t>the:</a:t>
            </a:r>
            <a:endParaRPr lang="en-AU" sz="2800" dirty="0">
              <a:latin typeface="Arial" panose="020B0604020202020204" pitchFamily="34" charset="0"/>
              <a:cs typeface="Arial" panose="020B0604020202020204" pitchFamily="34" charset="0"/>
            </a:endParaRPr>
          </a:p>
          <a:p>
            <a:pPr>
              <a:buFont typeface="Wingdings" panose="05000000000000000000" pitchFamily="2" charset="2"/>
              <a:buChar char="§"/>
            </a:pPr>
            <a:r>
              <a:rPr lang="en-AU" sz="2800" dirty="0">
                <a:latin typeface="Arial" panose="020B0604020202020204" pitchFamily="34" charset="0"/>
                <a:cs typeface="Arial" panose="020B0604020202020204" pitchFamily="34" charset="0"/>
              </a:rPr>
              <a:t>“ordinarily resident” </a:t>
            </a:r>
            <a:r>
              <a:rPr lang="en-AU" sz="2800" dirty="0" smtClean="0">
                <a:latin typeface="Arial" panose="020B0604020202020204" pitchFamily="34" charset="0"/>
                <a:cs typeface="Arial" panose="020B0604020202020204" pitchFamily="34" charset="0"/>
              </a:rPr>
              <a:t>(in 3 sections of </a:t>
            </a:r>
            <a:r>
              <a:rPr lang="en-AU" sz="2800" dirty="0">
                <a:latin typeface="Arial" panose="020B0604020202020204" pitchFamily="34" charset="0"/>
                <a:cs typeface="Arial" panose="020B0604020202020204" pitchFamily="34" charset="0"/>
              </a:rPr>
              <a:t>the 1936 Act ) </a:t>
            </a:r>
          </a:p>
          <a:p>
            <a:pPr>
              <a:buFont typeface="Wingdings" panose="05000000000000000000" pitchFamily="2" charset="2"/>
              <a:buChar char="§"/>
            </a:pPr>
            <a:r>
              <a:rPr lang="en-AU" sz="2800" dirty="0">
                <a:latin typeface="Arial" panose="020B0604020202020204" pitchFamily="34" charset="0"/>
                <a:cs typeface="Arial" panose="020B0604020202020204" pitchFamily="34" charset="0"/>
              </a:rPr>
              <a:t>“temporary resident</a:t>
            </a:r>
            <a:r>
              <a:rPr lang="en-AU" sz="2800" dirty="0" smtClean="0">
                <a:latin typeface="Arial" panose="020B0604020202020204" pitchFamily="34" charset="0"/>
                <a:cs typeface="Arial" panose="020B0604020202020204" pitchFamily="34" charset="0"/>
              </a:rPr>
              <a:t>”</a:t>
            </a: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5718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TotalTime>
  <Words>1513</Words>
  <Application>Microsoft Office PowerPoint</Application>
  <PresentationFormat>On-screen Show (4:3)</PresentationFormat>
  <Paragraphs>84</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ＭＳ Ｐゴシック</vt:lpstr>
      <vt:lpstr>宋体</vt:lpstr>
      <vt:lpstr>Arial</vt:lpstr>
      <vt:lpstr>Calibri</vt:lpstr>
      <vt:lpstr>Times New Roman</vt:lpstr>
      <vt:lpstr>Tw Cen MT</vt:lpstr>
      <vt:lpstr>Wingdings</vt:lpstr>
      <vt:lpstr>Office Theme</vt:lpstr>
      <vt:lpstr>Re-imagining Tax for 21st Century: Inspired by the scholarship of Tim Edgar  York University/Osgood Hall Law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Gralex</dc:creator>
  <cp:lastModifiedBy>Michael Dirkis</cp:lastModifiedBy>
  <cp:revision>109</cp:revision>
  <cp:lastPrinted>2015-11-18T07:09:51Z</cp:lastPrinted>
  <dcterms:created xsi:type="dcterms:W3CDTF">2015-04-22T01:53:57Z</dcterms:created>
  <dcterms:modified xsi:type="dcterms:W3CDTF">2019-02-08T16:01:30Z</dcterms:modified>
</cp:coreProperties>
</file>