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6" r:id="rId10"/>
    <p:sldId id="267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C4FFE1-8BAB-3C43-96F9-01FF61E9C63E}">
          <p14:sldIdLst>
            <p14:sldId id="256"/>
            <p14:sldId id="257"/>
            <p14:sldId id="258"/>
            <p14:sldId id="260"/>
            <p14:sldId id="259"/>
            <p14:sldId id="261"/>
            <p14:sldId id="262"/>
            <p14:sldId id="264"/>
            <p14:sldId id="266"/>
            <p14:sldId id="267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7"/>
  </p:normalViewPr>
  <p:slideViewPr>
    <p:cSldViewPr snapToGrid="0" snapToObjects="1">
      <p:cViewPr varScale="1">
        <p:scale>
          <a:sx n="112" d="100"/>
          <a:sy n="112" d="100"/>
        </p:scale>
        <p:origin x="1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F3D-DD0B-E449-90CF-52CD6773DA86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6E9-F858-414E-BD59-D0F0ABC2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9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F3D-DD0B-E449-90CF-52CD6773DA86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6E9-F858-414E-BD59-D0F0ABC2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1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F3D-DD0B-E449-90CF-52CD6773DA86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6E9-F858-414E-BD59-D0F0ABC2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8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F3D-DD0B-E449-90CF-52CD6773DA86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6E9-F858-414E-BD59-D0F0ABC2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6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F3D-DD0B-E449-90CF-52CD6773DA86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6E9-F858-414E-BD59-D0F0ABC2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5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F3D-DD0B-E449-90CF-52CD6773DA86}" type="datetimeFigureOut">
              <a:rPr lang="en-US" smtClean="0"/>
              <a:t>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6E9-F858-414E-BD59-D0F0ABC2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F3D-DD0B-E449-90CF-52CD6773DA86}" type="datetimeFigureOut">
              <a:rPr lang="en-US" smtClean="0"/>
              <a:t>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6E9-F858-414E-BD59-D0F0ABC2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9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F3D-DD0B-E449-90CF-52CD6773DA86}" type="datetimeFigureOut">
              <a:rPr lang="en-US" smtClean="0"/>
              <a:t>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6E9-F858-414E-BD59-D0F0ABC2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9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F3D-DD0B-E449-90CF-52CD6773DA86}" type="datetimeFigureOut">
              <a:rPr lang="en-US" smtClean="0"/>
              <a:t>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6E9-F858-414E-BD59-D0F0ABC2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4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F3D-DD0B-E449-90CF-52CD6773DA86}" type="datetimeFigureOut">
              <a:rPr lang="en-US" smtClean="0"/>
              <a:t>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6E9-F858-414E-BD59-D0F0ABC2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6F3D-DD0B-E449-90CF-52CD6773DA86}" type="datetimeFigureOut">
              <a:rPr lang="en-US" smtClean="0"/>
              <a:t>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E36E9-F858-414E-BD59-D0F0ABC2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5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6F3D-DD0B-E449-90CF-52CD6773DA86}" type="datetimeFigureOut">
              <a:rPr lang="en-US" smtClean="0"/>
              <a:t>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E36E9-F858-414E-BD59-D0F0ABC2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E834-FB4A-7748-9130-98E83E73D9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Ahead by a Century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1F238-CBF6-3D45-A4C1-5E3398E91F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Tim Edgar, Machine-Learning, </a:t>
            </a:r>
          </a:p>
          <a:p>
            <a:r>
              <a:rPr lang="en-US" dirty="0"/>
              <a:t>and the Future of Tax Avoidance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23FE927-D4ED-BB4C-83D4-CC5464117679}"/>
              </a:ext>
            </a:extLst>
          </p:cNvPr>
          <p:cNvSpPr txBox="1">
            <a:spLocks/>
          </p:cNvSpPr>
          <p:nvPr/>
        </p:nvSpPr>
        <p:spPr>
          <a:xfrm>
            <a:off x="1143000" y="5600699"/>
            <a:ext cx="6858000" cy="96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Benjamin Alarie</a:t>
            </a:r>
          </a:p>
          <a:p>
            <a:r>
              <a:rPr lang="en-US" dirty="0"/>
              <a:t>February 9, 2019</a:t>
            </a:r>
          </a:p>
        </p:txBody>
      </p:sp>
    </p:spTree>
    <p:extLst>
      <p:ext uri="{BB962C8B-B14F-4D97-AF65-F5344CB8AC3E}">
        <p14:creationId xmlns:p14="http://schemas.microsoft.com/office/powerpoint/2010/main" val="276600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0B81064-FAC2-3D44-8BF4-2716B43F4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73125"/>
            <a:ext cx="8178799" cy="51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2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C0208D-AACF-0049-92FE-B52B9974D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770" y="1128814"/>
            <a:ext cx="7019031" cy="45448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6DE58-795D-D041-B291-264B6E2A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74" y="919963"/>
            <a:ext cx="2803208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“The suggested refinements of a GAAR attempt to provide a legislative means to identify (relatively easily) the range of problematic tax-avoidance transactions …. The principal role of the judiciary would be the proper characterization of the fact pattern presented by a particular transaction, with the appropriate policy result following from this characterization.”</a:t>
            </a:r>
            <a:b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—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 Edgar</a:t>
            </a:r>
            <a:b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700" i="1" dirty="0">
                <a:solidFill>
                  <a:srgbClr val="FFFFFF"/>
                </a:solidFill>
              </a:rPr>
              <a:t>Building a Better </a:t>
            </a:r>
            <a:br>
              <a:rPr lang="en-US" sz="1700" i="1" dirty="0">
                <a:solidFill>
                  <a:srgbClr val="FFFFFF"/>
                </a:solidFill>
              </a:rPr>
            </a:br>
            <a:r>
              <a:rPr lang="en-US" sz="1700" i="1" dirty="0">
                <a:solidFill>
                  <a:srgbClr val="FFFFFF"/>
                </a:solidFill>
              </a:rPr>
              <a:t>GAAR </a:t>
            </a:r>
            <a:r>
              <a:rPr lang="en-US" sz="1700" dirty="0">
                <a:solidFill>
                  <a:srgbClr val="FFFFFF"/>
                </a:solidFill>
              </a:rPr>
              <a:t>(2008)</a:t>
            </a:r>
            <a:r>
              <a:rPr lang="en-US" sz="1700" i="1" dirty="0">
                <a:solidFill>
                  <a:srgbClr val="FFFFFF"/>
                </a:solidFill>
              </a:rPr>
              <a:t> </a:t>
            </a:r>
            <a:br>
              <a:rPr lang="en-US" sz="1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133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8BB56998-3EF3-4745-9576-642BA2158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5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36BA53-DC5B-D840-914A-7953B5CCA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9" y="617220"/>
            <a:ext cx="8348871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3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5FC2FF-D8B2-224F-9DEA-F564C9F0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35" y="806874"/>
            <a:ext cx="7452930" cy="5571066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13972F5D-B665-2F41-8554-D3579E182625}"/>
              </a:ext>
            </a:extLst>
          </p:cNvPr>
          <p:cNvSpPr/>
          <p:nvPr/>
        </p:nvSpPr>
        <p:spPr>
          <a:xfrm>
            <a:off x="1897380" y="3120390"/>
            <a:ext cx="5589270" cy="889212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EEBFA0C2-96DA-5448-8B11-61D84C341209}"/>
              </a:ext>
            </a:extLst>
          </p:cNvPr>
          <p:cNvSpPr/>
          <p:nvPr/>
        </p:nvSpPr>
        <p:spPr>
          <a:xfrm>
            <a:off x="1897380" y="3859953"/>
            <a:ext cx="5589270" cy="889212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6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F888B-B7FC-DB4C-97E5-8CEE159B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chemeClr val="accent1"/>
                </a:solidFill>
              </a:rPr>
              <a:t>Challenging observations for building a better GAAR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66B2A-DD25-1645-ADC1-86D464741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en-CA" sz="1900"/>
              <a:t>Tax law and policymaking happens in the real world, with a full cast of real world citizens, real world policymakers, and real world legislators. We do not currently have an all-knowing, benevolent dictator setting the terms of tax law.</a:t>
            </a:r>
          </a:p>
          <a:p>
            <a:pPr marL="514350" indent="-514350">
              <a:buAutoNum type="arabicPeriod"/>
            </a:pPr>
            <a:r>
              <a:rPr lang="en-CA" sz="1900"/>
              <a:t>Because we do not have an all-knowing, benevolent dictator currently setting tax law, it is </a:t>
            </a:r>
            <a:r>
              <a:rPr lang="en-CA" sz="1900" i="1"/>
              <a:t>not</a:t>
            </a:r>
            <a:r>
              <a:rPr lang="en-CA" sz="1900"/>
              <a:t> the case that tax policymakers and legislators understand completely the efficiency and distributional consequences associated with our tax system(s).</a:t>
            </a:r>
          </a:p>
          <a:p>
            <a:pPr marL="514350" indent="-514350">
              <a:buAutoNum type="arabicPeriod"/>
            </a:pPr>
            <a:r>
              <a:rPr lang="en-CA" sz="1900"/>
              <a:t>There is no current way for tax policymakers to identify the range of problematic transactions at an acceptable administrative cost.</a:t>
            </a:r>
          </a:p>
        </p:txBody>
      </p:sp>
    </p:spTree>
    <p:extLst>
      <p:ext uri="{BB962C8B-B14F-4D97-AF65-F5344CB8AC3E}">
        <p14:creationId xmlns:p14="http://schemas.microsoft.com/office/powerpoint/2010/main" val="12728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black background&#13;&#10;&#13;&#10;Description automatically generated">
            <a:extLst>
              <a:ext uri="{FF2B5EF4-FFF2-40B4-BE49-F238E27FC236}">
                <a16:creationId xmlns:a16="http://schemas.microsoft.com/office/drawing/2014/main" id="{0BBE17FA-EA4B-7444-AE6A-4BAA45AF0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268" y="1058365"/>
            <a:ext cx="5692732" cy="47051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F888B-B7FC-DB4C-97E5-8CEE159B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Machine learning will meet each of these three challenges—</a:t>
            </a:r>
            <a:r>
              <a:rPr lang="en-US" sz="33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eventually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27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6C6DDA5-5706-254D-B4B9-BCD7E7926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" y="880110"/>
            <a:ext cx="8167623" cy="51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9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8DE5B84-B9A2-7642-8BB5-560F87833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73125"/>
            <a:ext cx="8178799" cy="51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9DE1AC17-F866-A64E-B5E0-0EFDF93BE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73125"/>
            <a:ext cx="8178799" cy="511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93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202</Words>
  <Application>Microsoft Macintosh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Ahead by a Century</vt:lpstr>
      <vt:lpstr>PowerPoint Presentation</vt:lpstr>
      <vt:lpstr>PowerPoint Presentation</vt:lpstr>
      <vt:lpstr>PowerPoint Presentation</vt:lpstr>
      <vt:lpstr>Challenging observations for building a better GAAR</vt:lpstr>
      <vt:lpstr>Machine learning will meet each of these three challenges—eventually</vt:lpstr>
      <vt:lpstr>PowerPoint Presentation</vt:lpstr>
      <vt:lpstr>PowerPoint Presentation</vt:lpstr>
      <vt:lpstr>PowerPoint Presentation</vt:lpstr>
      <vt:lpstr>PowerPoint Presentation</vt:lpstr>
      <vt:lpstr>“The suggested refinements of a GAAR attempt to provide a legislative means to identify (relatively easily) the range of problematic tax-avoidance transactions …. The principal role of the judiciary would be the proper characterization of the fact pattern presented by a particular transaction, with the appropriate policy result following from this characterization.”  — Tim Edgar Building a Better  GAAR (2008)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Ahead by a Century</dc:title>
  <dc:creator>Benjamin Alarie</dc:creator>
  <cp:lastModifiedBy>Benjamin Alarie</cp:lastModifiedBy>
  <cp:revision>5</cp:revision>
  <dcterms:created xsi:type="dcterms:W3CDTF">2019-02-09T11:52:54Z</dcterms:created>
  <dcterms:modified xsi:type="dcterms:W3CDTF">2019-02-09T12:01:23Z</dcterms:modified>
</cp:coreProperties>
</file>