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72" r:id="rId2"/>
    <p:sldMasterId id="2147483660" r:id="rId3"/>
  </p:sldMasterIdLst>
  <p:notesMasterIdLst>
    <p:notesMasterId r:id="rId14"/>
  </p:notesMasterIdLst>
  <p:handoutMasterIdLst>
    <p:handoutMasterId r:id="rId15"/>
  </p:handoutMasterIdLst>
  <p:sldIdLst>
    <p:sldId id="383" r:id="rId4"/>
    <p:sldId id="562" r:id="rId5"/>
    <p:sldId id="535" r:id="rId6"/>
    <p:sldId id="557" r:id="rId7"/>
    <p:sldId id="558" r:id="rId8"/>
    <p:sldId id="559" r:id="rId9"/>
    <p:sldId id="563" r:id="rId10"/>
    <p:sldId id="560" r:id="rId11"/>
    <p:sldId id="561" r:id="rId12"/>
    <p:sldId id="556" r:id="rId13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/>
        <a:cs typeface="MS PGothic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/>
        <a:cs typeface="MS PGothic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/>
        <a:cs typeface="MS PGothic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/>
        <a:cs typeface="MS PGothic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/>
        <a:cs typeface="MS PGothic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/>
        <a:cs typeface="MS PGothic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/>
        <a:cs typeface="MS PGothic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/>
        <a:cs typeface="MS PGothic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/>
        <a:cs typeface="MS PGothic"/>
      </a:defRPr>
    </a:lvl9pPr>
  </p:defaultTextStyle>
  <p:extLst>
    <p:ext uri="{EFAFB233-063F-42B5-8137-9DF3F51BA10A}">
      <p15:sldGuideLst xmlns:p15="http://schemas.microsoft.com/office/powerpoint/2012/main">
        <p15:guide id="1" orient="horz" pos="1104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DDDDDD"/>
    <a:srgbClr val="FF00FF"/>
    <a:srgbClr val="00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6" autoAdjust="0"/>
    <p:restoredTop sz="94139" autoAdjust="0"/>
  </p:normalViewPr>
  <p:slideViewPr>
    <p:cSldViewPr snapToGrid="0">
      <p:cViewPr varScale="1">
        <p:scale>
          <a:sx n="63" d="100"/>
          <a:sy n="63" d="100"/>
        </p:scale>
        <p:origin x="1224" y="64"/>
      </p:cViewPr>
      <p:guideLst>
        <p:guide orient="horz" pos="1104"/>
        <p:guide pos="336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972" y="-96"/>
      </p:cViewPr>
      <p:guideLst>
        <p:guide orient="horz" pos="3130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0529" cy="49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4" tIns="45767" rIns="91534" bIns="4576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083" y="1"/>
            <a:ext cx="2950529" cy="49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4" tIns="45767" rIns="91534" bIns="4576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306"/>
            <a:ext cx="2950529" cy="49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4" tIns="45767" rIns="91534" bIns="4576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083" y="9440306"/>
            <a:ext cx="2950529" cy="49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4" tIns="45767" rIns="91534" bIns="4576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C0532BB9-183B-479A-8BAB-DB11EB56760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832130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0529" cy="49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4" tIns="45767" rIns="91534" bIns="4576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673" y="1"/>
            <a:ext cx="2950529" cy="49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4" tIns="45767" rIns="91534" bIns="4576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734" y="4721745"/>
            <a:ext cx="4991735" cy="44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4" tIns="45767" rIns="91534" bIns="45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895"/>
            <a:ext cx="2950529" cy="49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4" tIns="45767" rIns="91534" bIns="4576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673" y="9441895"/>
            <a:ext cx="2950529" cy="49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4" tIns="45767" rIns="91534" bIns="4576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ADEC9218-A6C9-40A3-B0BA-A694F9BEFC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98579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Melbourne University Transfer Pricing Practice and Problems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quarter" idx="1"/>
          </p:nvPr>
        </p:nvSpPr>
        <p:spPr>
          <a:ln/>
        </p:spPr>
        <p:txBody>
          <a:bodyPr/>
          <a:lstStyle/>
          <a:p>
            <a:fld id="{2FC51C4D-CD2D-4FF6-AD01-9B1B4669B541}" type="datetime1">
              <a:rPr lang="en-AU"/>
              <a:pPr/>
              <a:t>9/02/2019</a:t>
            </a:fld>
            <a:endParaRPr 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14C45-5934-4BD7-B120-29316A0458ED}" type="slidenum">
              <a:rPr lang="nl-NL"/>
              <a:pPr/>
              <a:t>1</a:t>
            </a:fld>
            <a:endParaRPr lang="nl-NL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17650" y="698500"/>
            <a:ext cx="3925888" cy="2943225"/>
          </a:xfrm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9990" y="3873069"/>
            <a:ext cx="4961529" cy="5327256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EC9218-A6C9-40A3-B0BA-A694F9BEFC1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51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35ECC-377A-4543-8D61-15A7EA909F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47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72459-505B-4230-9DC0-B3B053C2F5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982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F401B-172A-4AE5-BDBE-0DBBB13AF1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87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57923-81D7-4A87-B3C0-D8997432D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58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FF0C3-37AD-434D-BAE8-399C48C02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11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FBCF9-AAC0-4702-A332-C097C504EC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636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E417E-CAC2-4EF4-BD62-F4272BBA9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05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39B7B-F713-43EF-A9BC-0A3F012804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94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96"/>
            <a:ext cx="8229600" cy="784904"/>
          </a:xfrm>
          <a:prstGeom prst="rect">
            <a:avLst/>
          </a:prstGeom>
        </p:spPr>
        <p:txBody>
          <a:bodyPr/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004"/>
            <a:ext cx="8229600" cy="45259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lvl1pPr>
            <a:lvl2pPr marL="720000" marR="0" indent="-266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lvl2pPr>
            <a:lvl3pPr marL="1080000" indent="-533400">
              <a:defRPr/>
            </a:lvl3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Click to edit Master text styles</a:t>
            </a:r>
          </a:p>
          <a:p>
            <a:pPr marL="190500" marR="0" lvl="1" indent="266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</a:rPr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8256F-69F1-4B23-A672-A35B18E6FD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49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D9D24-8397-4ADD-8657-00DEF468AF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26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04343-A14E-467F-B160-3CE4FB4209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25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7D57-80D4-44C4-86EB-5573A7AF94B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58109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7D57-80D4-44C4-86EB-5573A7AF94B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8246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7D57-80D4-44C4-86EB-5573A7AF94B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52430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7D57-80D4-44C4-86EB-5573A7AF94B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6910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7D57-80D4-44C4-86EB-5573A7AF94B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37338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7D57-80D4-44C4-86EB-5573A7AF94B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57008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7D57-80D4-44C4-86EB-5573A7AF94B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888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7D57-80D4-44C4-86EB-5573A7AF94B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75181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7D57-80D4-44C4-86EB-5573A7AF94B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54783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7D57-80D4-44C4-86EB-5573A7AF94B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37993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7D57-80D4-44C4-86EB-5573A7AF94B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501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14514" y="1190169"/>
            <a:ext cx="9144000" cy="45719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MS P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MS PGothic" pitchFamily="34" charset="-128"/>
          <a:cs typeface="MS PGothic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MS PGothic" pitchFamily="34" charset="-128"/>
          <a:cs typeface="MS PGothic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MS PGothic" pitchFamily="34" charset="-128"/>
          <a:cs typeface="MS PGothic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MS PGothic" pitchFamily="34" charset="-128"/>
          <a:cs typeface="MS PGothic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MS PGothic"/>
        </a:defRPr>
      </a:lvl1pPr>
      <a:lvl2pPr marL="190500" indent="2667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MS PGothic"/>
        </a:defRPr>
      </a:lvl2pPr>
      <a:lvl3pPr marL="381000" indent="53340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Clr>
          <a:srgbClr val="003368"/>
        </a:buClr>
        <a:buFont typeface="Times"/>
        <a:buChar char="•"/>
        <a:defRPr sz="2400">
          <a:solidFill>
            <a:schemeClr val="tx1"/>
          </a:solidFill>
          <a:latin typeface="+mn-lt"/>
          <a:ea typeface="+mn-ea"/>
          <a:cs typeface="MS PGothic"/>
        </a:defRPr>
      </a:lvl3pPr>
      <a:lvl4pPr marL="1603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MS PGothic"/>
        </a:defRPr>
      </a:lvl4pPr>
      <a:lvl5pPr marL="20224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MS PGothic"/>
        </a:defRPr>
      </a:lvl5pPr>
      <a:lvl6pPr marL="2479675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36875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94075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51275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7ED0681-E3D6-458E-8F25-C5B9A1E039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97D57-80D4-44C4-86EB-5573A7AF94B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480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4291" y="1264968"/>
            <a:ext cx="7661563" cy="1981200"/>
          </a:xfrm>
        </p:spPr>
        <p:txBody>
          <a:bodyPr>
            <a:normAutofit/>
          </a:bodyPr>
          <a:lstStyle/>
          <a:p>
            <a:pPr algn="ctr"/>
            <a:r>
              <a:rPr lang="nl-NL" sz="2900" dirty="0">
                <a:solidFill>
                  <a:schemeClr val="tx1"/>
                </a:solidFill>
                <a:latin typeface="+mn-lt"/>
              </a:rPr>
              <a:t>The transfer pricing profit split method after BEPS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4951" y="2992582"/>
            <a:ext cx="6540678" cy="4037945"/>
          </a:xfrm>
        </p:spPr>
        <p:txBody>
          <a:bodyPr>
            <a:normAutofit/>
          </a:bodyPr>
          <a:lstStyle/>
          <a:p>
            <a:pPr algn="l"/>
            <a:r>
              <a:rPr lang="en-AU" sz="2800" dirty="0"/>
              <a:t>Re-imagining Tax for the 21st Century: Inspired by the Scholarship </a:t>
            </a:r>
            <a:r>
              <a:rPr lang="en-AU" sz="2800"/>
              <a:t>of </a:t>
            </a:r>
          </a:p>
          <a:p>
            <a:pPr algn="l"/>
            <a:r>
              <a:rPr lang="en-AU" sz="2800"/>
              <a:t>Tim </a:t>
            </a:r>
            <a:r>
              <a:rPr lang="en-AU" sz="2800" dirty="0"/>
              <a:t>Edgar</a:t>
            </a:r>
            <a:endParaRPr lang="nl-NL" sz="2800" dirty="0"/>
          </a:p>
          <a:p>
            <a:pPr algn="l"/>
            <a:r>
              <a:rPr lang="nl-NL" sz="2800" dirty="0"/>
              <a:t>Toronto 2019</a:t>
            </a:r>
          </a:p>
          <a:p>
            <a:pPr algn="r"/>
            <a:endParaRPr lang="nl-NL" dirty="0"/>
          </a:p>
          <a:p>
            <a:pPr algn="r"/>
            <a:r>
              <a:rPr lang="nl-NL" sz="2800" dirty="0"/>
              <a:t>Michael Kobetsky</a:t>
            </a:r>
          </a:p>
          <a:p>
            <a:pPr algn="r"/>
            <a:r>
              <a:rPr lang="nl-NL" sz="2800" dirty="0"/>
              <a:t>University of Melbourne</a:t>
            </a:r>
          </a:p>
          <a:p>
            <a:endParaRPr lang="nl-N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3834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68311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D9D5-FA81-4F0D-A709-FC1B3112C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139DE-4AB5-4C79-B763-D2A21D6C0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limited consequences of the OECD’s revised guidance on the transactional profit split method</a:t>
            </a:r>
          </a:p>
          <a:p>
            <a:r>
              <a:rPr lang="en-AU" dirty="0"/>
              <a:t>The significance of the payroll factor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247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As part of the Inclusive Framework on BEPS Action 10 the OECD revised its guidance on the transactional profit split method in June 2018</a:t>
            </a:r>
          </a:p>
          <a:p>
            <a:r>
              <a:rPr lang="en-AU" dirty="0"/>
              <a:t>The revision was controversial -- OECD Working Party No. 6 issued two discussion drafts and held two rounds of public consultation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893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F5EFA-E6A1-4C1F-8A44-A9A7A9AD7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Revised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BEC02-5FC3-474C-86B9-A5554D466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guidance has extended the situations in which the profit split method may be used to reflect the changes in BEPS Actions 8-10</a:t>
            </a:r>
          </a:p>
          <a:p>
            <a:r>
              <a:rPr lang="en-AU" dirty="0"/>
              <a:t>But a lack of comparables cannot be used as a basis for using the profit split method</a:t>
            </a:r>
          </a:p>
          <a:p>
            <a:r>
              <a:rPr lang="en-AU" dirty="0"/>
              <a:t>The OECD has rejected the opportunity to move towards formulary apportionment</a:t>
            </a:r>
          </a:p>
        </p:txBody>
      </p:sp>
    </p:spTree>
    <p:extLst>
      <p:ext uri="{BB962C8B-B14F-4D97-AF65-F5344CB8AC3E}">
        <p14:creationId xmlns:p14="http://schemas.microsoft.com/office/powerpoint/2010/main" val="304010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B1E5-6A65-4BCD-AB37-94815E42C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Revised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490C9-5922-4B31-892C-42E76C5EC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revised guidance is based on the arm’s length principle</a:t>
            </a:r>
          </a:p>
          <a:p>
            <a:r>
              <a:rPr lang="en-AU" dirty="0"/>
              <a:t>But the situations in which the profit split method may be used are situations in which comparable uncontrolled transactions are usually unavailable</a:t>
            </a:r>
          </a:p>
          <a:p>
            <a:r>
              <a:rPr lang="en-AU" dirty="0"/>
              <a:t>Surprisingly, the OECD is now claiming that it is agnostic to the arm’s length principle</a:t>
            </a:r>
          </a:p>
        </p:txBody>
      </p:sp>
    </p:spTree>
    <p:extLst>
      <p:ext uri="{BB962C8B-B14F-4D97-AF65-F5344CB8AC3E}">
        <p14:creationId xmlns:p14="http://schemas.microsoft.com/office/powerpoint/2010/main" val="213681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E918E-FD00-4E26-937B-6A0DDEE05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Revised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029E1-8CBE-4231-B96C-4A08EC36C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OECD has failed to take the opportunity to encourage the use of the profit split method</a:t>
            </a:r>
          </a:p>
          <a:p>
            <a:r>
              <a:rPr lang="en-AU" dirty="0"/>
              <a:t>A US tax official has announced that the US sought to ensure that the profit split method continues to be used sparingly</a:t>
            </a:r>
          </a:p>
        </p:txBody>
      </p:sp>
    </p:spTree>
    <p:extLst>
      <p:ext uri="{BB962C8B-B14F-4D97-AF65-F5344CB8AC3E}">
        <p14:creationId xmlns:p14="http://schemas.microsoft.com/office/powerpoint/2010/main" val="734896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69173-4F27-49B4-B4D5-0231CCA6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Allocation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0230D-76AE-4B66-8686-055A611F7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Any method for allocating profits within a multinational group is arbitrary</a:t>
            </a:r>
          </a:p>
          <a:p>
            <a:r>
              <a:rPr lang="en-AU" dirty="0"/>
              <a:t>The important issues are national equity and certainty</a:t>
            </a:r>
          </a:p>
          <a:p>
            <a:r>
              <a:rPr lang="en-AU" dirty="0"/>
              <a:t>The key feature of the arm’s length principle is uncertainty</a:t>
            </a:r>
          </a:p>
        </p:txBody>
      </p:sp>
    </p:spTree>
    <p:extLst>
      <p:ext uri="{BB962C8B-B14F-4D97-AF65-F5344CB8AC3E}">
        <p14:creationId xmlns:p14="http://schemas.microsoft.com/office/powerpoint/2010/main" val="2652453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1949E-A096-49E8-854F-0603B13A0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Allocation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875DF-39FA-4985-A98C-5042392BA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payroll factor should be a major factor for allocating profits within a multinational enterprise group</a:t>
            </a:r>
          </a:p>
          <a:p>
            <a:r>
              <a:rPr lang="en-AU" dirty="0"/>
              <a:t>As high-value staff are sought-after they are unlikely to move to low-tax jurisdictions</a:t>
            </a:r>
          </a:p>
        </p:txBody>
      </p:sp>
    </p:spTree>
    <p:extLst>
      <p:ext uri="{BB962C8B-B14F-4D97-AF65-F5344CB8AC3E}">
        <p14:creationId xmlns:p14="http://schemas.microsoft.com/office/powerpoint/2010/main" val="4000902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8BCBB-506F-42A2-9ADA-B22374895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Caterpillar Inc. 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AFE6B-EF85-4C92-87BC-D96933D7C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Caterpillar Inc. provides an interesting case study in which Caterpillar shifted its profits from the sale of spare parts outside the US, from the US to Switzerland</a:t>
            </a:r>
          </a:p>
          <a:p>
            <a:r>
              <a:rPr lang="en-AU" dirty="0"/>
              <a:t>Caterpillar didn’t implement its advice from PWC to move high-value staff to Geneva to support the shifting of 85% of Caterpillar’s profits from the sale of spare parts from the US to Switzerland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552121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dashDot"/>
          <a:round/>
          <a:headEnd type="none" w="sm" len="sm"/>
          <a:tailEnd type="stealth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dashDot"/>
          <a:round/>
          <a:headEnd type="none" w="sm" len="sm"/>
          <a:tailEnd type="stealth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7653</TotalTime>
  <Words>384</Words>
  <Application>Microsoft Office PowerPoint</Application>
  <PresentationFormat>On-screen Show (4:3)</PresentationFormat>
  <Paragraphs>41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Calibri</vt:lpstr>
      <vt:lpstr>Times</vt:lpstr>
      <vt:lpstr>Times New Roman</vt:lpstr>
      <vt:lpstr>Blank Presentation</vt:lpstr>
      <vt:lpstr>1_Default Design</vt:lpstr>
      <vt:lpstr>Custom Design</vt:lpstr>
      <vt:lpstr>The transfer pricing profit split method after BEPS</vt:lpstr>
      <vt:lpstr>Overview</vt:lpstr>
      <vt:lpstr>Background</vt:lpstr>
      <vt:lpstr>Revised guidance</vt:lpstr>
      <vt:lpstr>Revised guidance</vt:lpstr>
      <vt:lpstr>Revised guidance</vt:lpstr>
      <vt:lpstr>Allocation methods</vt:lpstr>
      <vt:lpstr>Allocation factors</vt:lpstr>
      <vt:lpstr>Caterpillar Inc. case study</vt:lpstr>
      <vt:lpstr>PowerPoint Presentation</vt:lpstr>
    </vt:vector>
  </TitlesOfParts>
  <Company>UHJ Di Marca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 Stavrou</dc:creator>
  <cp:lastModifiedBy>Michael Kobetsky</cp:lastModifiedBy>
  <cp:revision>547</cp:revision>
  <cp:lastPrinted>2013-11-25T09:34:48Z</cp:lastPrinted>
  <dcterms:created xsi:type="dcterms:W3CDTF">2006-10-27T06:57:00Z</dcterms:created>
  <dcterms:modified xsi:type="dcterms:W3CDTF">2019-02-09T15:41:03Z</dcterms:modified>
</cp:coreProperties>
</file>