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CAC72E-0157-49F3-878F-CD3A7AAAB9C8}" type="doc">
      <dgm:prSet loTypeId="urn:microsoft.com/office/officeart/2016/7/layout/VerticalSolidActionList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E397989-C9E5-4161-98CE-18382CAF01C1}">
      <dgm:prSet/>
      <dgm:spPr/>
      <dgm:t>
        <a:bodyPr/>
        <a:lstStyle/>
        <a:p>
          <a:r>
            <a:rPr lang="en-US" dirty="0"/>
            <a:t>Examples</a:t>
          </a:r>
        </a:p>
      </dgm:t>
    </dgm:pt>
    <dgm:pt modelId="{CBEC97CA-A3E0-4B4C-8EC1-76A06017D556}" type="parTrans" cxnId="{80B20E8C-5006-4AC5-A036-49F83255D7EE}">
      <dgm:prSet/>
      <dgm:spPr/>
      <dgm:t>
        <a:bodyPr/>
        <a:lstStyle/>
        <a:p>
          <a:endParaRPr lang="en-US"/>
        </a:p>
      </dgm:t>
    </dgm:pt>
    <dgm:pt modelId="{45A01758-1589-4878-8CA0-E94529EFA75C}" type="sibTrans" cxnId="{80B20E8C-5006-4AC5-A036-49F83255D7EE}">
      <dgm:prSet/>
      <dgm:spPr/>
      <dgm:t>
        <a:bodyPr/>
        <a:lstStyle/>
        <a:p>
          <a:endParaRPr lang="en-US"/>
        </a:p>
      </dgm:t>
    </dgm:pt>
    <dgm:pt modelId="{4AA44B21-9091-4B2F-BF4C-7DE6B930BD9A}">
      <dgm:prSet/>
      <dgm:spPr/>
      <dgm:t>
        <a:bodyPr/>
        <a:lstStyle/>
        <a:p>
          <a:r>
            <a:rPr lang="en-US" dirty="0"/>
            <a:t>Big data: NY State Dept. of Taxation; Canada Revenue Agency</a:t>
          </a:r>
        </a:p>
      </dgm:t>
    </dgm:pt>
    <dgm:pt modelId="{38BC5173-DBE5-44FE-BD39-959B31027708}" type="parTrans" cxnId="{C930A774-C6D4-4C47-A93A-5998D6907C07}">
      <dgm:prSet/>
      <dgm:spPr/>
      <dgm:t>
        <a:bodyPr/>
        <a:lstStyle/>
        <a:p>
          <a:endParaRPr lang="en-US"/>
        </a:p>
      </dgm:t>
    </dgm:pt>
    <dgm:pt modelId="{49B8E7D0-6CE8-42A8-850E-99A3F6BA93A0}" type="sibTrans" cxnId="{C930A774-C6D4-4C47-A93A-5998D6907C07}">
      <dgm:prSet/>
      <dgm:spPr/>
      <dgm:t>
        <a:bodyPr/>
        <a:lstStyle/>
        <a:p>
          <a:endParaRPr lang="en-US"/>
        </a:p>
      </dgm:t>
    </dgm:pt>
    <dgm:pt modelId="{32AF5928-5AF6-4B1E-88CC-EB95EB286B96}">
      <dgm:prSet/>
      <dgm:spPr/>
      <dgm:t>
        <a:bodyPr/>
        <a:lstStyle/>
        <a:p>
          <a:r>
            <a:rPr lang="en-US" dirty="0"/>
            <a:t>AI</a:t>
          </a:r>
        </a:p>
      </dgm:t>
    </dgm:pt>
    <dgm:pt modelId="{66E16873-A8E4-45C2-9DF5-543FCDE73AFF}" type="parTrans" cxnId="{C69678C0-6E4F-4879-8097-0D3B1DEAA8A8}">
      <dgm:prSet/>
      <dgm:spPr/>
      <dgm:t>
        <a:bodyPr/>
        <a:lstStyle/>
        <a:p>
          <a:endParaRPr lang="en-US"/>
        </a:p>
      </dgm:t>
    </dgm:pt>
    <dgm:pt modelId="{41DC220E-A9B2-4756-86D3-7E261EE907A5}" type="sibTrans" cxnId="{C69678C0-6E4F-4879-8097-0D3B1DEAA8A8}">
      <dgm:prSet/>
      <dgm:spPr/>
      <dgm:t>
        <a:bodyPr/>
        <a:lstStyle/>
        <a:p>
          <a:endParaRPr lang="en-US"/>
        </a:p>
      </dgm:t>
    </dgm:pt>
    <dgm:pt modelId="{C838772D-0A55-449F-BA9E-D32B14E59AD1}">
      <dgm:prSet/>
      <dgm:spPr/>
      <dgm:t>
        <a:bodyPr/>
        <a:lstStyle/>
        <a:p>
          <a:r>
            <a:rPr lang="en-US" dirty="0"/>
            <a:t>Super-smart computers doing focused tasks</a:t>
          </a:r>
        </a:p>
      </dgm:t>
    </dgm:pt>
    <dgm:pt modelId="{7EE2BE45-2963-4FB6-ACD5-C64E86F5845D}" type="parTrans" cxnId="{8B3D2634-4025-4AC3-8649-3F8EBBA309FA}">
      <dgm:prSet/>
      <dgm:spPr/>
      <dgm:t>
        <a:bodyPr/>
        <a:lstStyle/>
        <a:p>
          <a:endParaRPr lang="en-US"/>
        </a:p>
      </dgm:t>
    </dgm:pt>
    <dgm:pt modelId="{A8EE05E6-67C7-47D5-98F9-19D57DB607F6}" type="sibTrans" cxnId="{8B3D2634-4025-4AC3-8649-3F8EBBA309FA}">
      <dgm:prSet/>
      <dgm:spPr/>
      <dgm:t>
        <a:bodyPr/>
        <a:lstStyle/>
        <a:p>
          <a:endParaRPr lang="en-US"/>
        </a:p>
      </dgm:t>
    </dgm:pt>
    <dgm:pt modelId="{9FCC971C-4D46-4766-B878-D108B8AC483D}">
      <dgm:prSet/>
      <dgm:spPr/>
      <dgm:t>
        <a:bodyPr/>
        <a:lstStyle/>
        <a:p>
          <a:r>
            <a:rPr lang="en-US" dirty="0"/>
            <a:t>Blockchain</a:t>
          </a:r>
        </a:p>
      </dgm:t>
    </dgm:pt>
    <dgm:pt modelId="{B6A7BF16-6495-4B66-A60E-B4DE9F2863DB}" type="parTrans" cxnId="{50FF50B9-CF1D-4BC5-94D9-7F1FD510B990}">
      <dgm:prSet/>
      <dgm:spPr/>
      <dgm:t>
        <a:bodyPr/>
        <a:lstStyle/>
        <a:p>
          <a:endParaRPr lang="en-US"/>
        </a:p>
      </dgm:t>
    </dgm:pt>
    <dgm:pt modelId="{BADD776C-613B-47C9-B1E0-FFD2427D1846}" type="sibTrans" cxnId="{50FF50B9-CF1D-4BC5-94D9-7F1FD510B990}">
      <dgm:prSet/>
      <dgm:spPr/>
      <dgm:t>
        <a:bodyPr/>
        <a:lstStyle/>
        <a:p>
          <a:endParaRPr lang="en-US"/>
        </a:p>
      </dgm:t>
    </dgm:pt>
    <dgm:pt modelId="{F9AE613A-8D69-4880-9AEF-78B2F26C62BF}">
      <dgm:prSet/>
      <dgm:spPr/>
      <dgm:t>
        <a:bodyPr/>
        <a:lstStyle/>
        <a:p>
          <a:r>
            <a:rPr lang="en-US" dirty="0"/>
            <a:t>Think of it as a ‘digital vault’ to store information</a:t>
          </a:r>
        </a:p>
      </dgm:t>
    </dgm:pt>
    <dgm:pt modelId="{E2CA9E2B-650A-4240-A6EF-68EB8476C09B}" type="parTrans" cxnId="{4FF6CCBA-FD28-43E5-990C-F0BE41E76329}">
      <dgm:prSet/>
      <dgm:spPr/>
      <dgm:t>
        <a:bodyPr/>
        <a:lstStyle/>
        <a:p>
          <a:endParaRPr lang="en-US"/>
        </a:p>
      </dgm:t>
    </dgm:pt>
    <dgm:pt modelId="{B63D6437-DCFD-40FE-A75E-40C26A117C7E}" type="sibTrans" cxnId="{4FF6CCBA-FD28-43E5-990C-F0BE41E76329}">
      <dgm:prSet/>
      <dgm:spPr/>
      <dgm:t>
        <a:bodyPr/>
        <a:lstStyle/>
        <a:p>
          <a:endParaRPr lang="en-US"/>
        </a:p>
      </dgm:t>
    </dgm:pt>
    <dgm:pt modelId="{0ABAC847-7880-497E-9EA1-56C5344F419D}" type="pres">
      <dgm:prSet presAssocID="{B0CAC72E-0157-49F3-878F-CD3A7AAAB9C8}" presName="Name0" presStyleCnt="0">
        <dgm:presLayoutVars>
          <dgm:dir/>
          <dgm:animLvl val="lvl"/>
          <dgm:resizeHandles val="exact"/>
        </dgm:presLayoutVars>
      </dgm:prSet>
      <dgm:spPr/>
    </dgm:pt>
    <dgm:pt modelId="{672C1356-ECA1-434B-AE33-E670E70546A7}" type="pres">
      <dgm:prSet presAssocID="{AE397989-C9E5-4161-98CE-18382CAF01C1}" presName="linNode" presStyleCnt="0"/>
      <dgm:spPr/>
    </dgm:pt>
    <dgm:pt modelId="{31E5B8F6-4493-4F3E-A80F-2876E051DA7C}" type="pres">
      <dgm:prSet presAssocID="{AE397989-C9E5-4161-98CE-18382CAF01C1}" presName="parentText" presStyleLbl="alignNode1" presStyleIdx="0" presStyleCnt="3">
        <dgm:presLayoutVars>
          <dgm:chMax val="1"/>
          <dgm:bulletEnabled/>
        </dgm:presLayoutVars>
      </dgm:prSet>
      <dgm:spPr/>
    </dgm:pt>
    <dgm:pt modelId="{90A0FC0D-9D34-4C49-8E04-89924A383279}" type="pres">
      <dgm:prSet presAssocID="{AE397989-C9E5-4161-98CE-18382CAF01C1}" presName="descendantText" presStyleLbl="alignAccFollowNode1" presStyleIdx="0" presStyleCnt="3">
        <dgm:presLayoutVars>
          <dgm:bulletEnabled/>
        </dgm:presLayoutVars>
      </dgm:prSet>
      <dgm:spPr/>
    </dgm:pt>
    <dgm:pt modelId="{C5A22727-BA10-441E-B180-CA96E591DFF9}" type="pres">
      <dgm:prSet presAssocID="{45A01758-1589-4878-8CA0-E94529EFA75C}" presName="sp" presStyleCnt="0"/>
      <dgm:spPr/>
    </dgm:pt>
    <dgm:pt modelId="{61287E8A-E19D-4AEB-8A8C-6385AFBF4B3B}" type="pres">
      <dgm:prSet presAssocID="{32AF5928-5AF6-4B1E-88CC-EB95EB286B96}" presName="linNode" presStyleCnt="0"/>
      <dgm:spPr/>
    </dgm:pt>
    <dgm:pt modelId="{0501BEFB-71D8-4318-9FB2-FBD3E75E57DA}" type="pres">
      <dgm:prSet presAssocID="{32AF5928-5AF6-4B1E-88CC-EB95EB286B96}" presName="parentText" presStyleLbl="alignNode1" presStyleIdx="1" presStyleCnt="3">
        <dgm:presLayoutVars>
          <dgm:chMax val="1"/>
          <dgm:bulletEnabled/>
        </dgm:presLayoutVars>
      </dgm:prSet>
      <dgm:spPr/>
    </dgm:pt>
    <dgm:pt modelId="{5952CD85-86D7-4A0F-84F6-1C6C111D6503}" type="pres">
      <dgm:prSet presAssocID="{32AF5928-5AF6-4B1E-88CC-EB95EB286B96}" presName="descendantText" presStyleLbl="alignAccFollowNode1" presStyleIdx="1" presStyleCnt="3">
        <dgm:presLayoutVars>
          <dgm:bulletEnabled/>
        </dgm:presLayoutVars>
      </dgm:prSet>
      <dgm:spPr/>
    </dgm:pt>
    <dgm:pt modelId="{D049D8F7-7836-4E46-82BA-667E9600C8CB}" type="pres">
      <dgm:prSet presAssocID="{41DC220E-A9B2-4756-86D3-7E261EE907A5}" presName="sp" presStyleCnt="0"/>
      <dgm:spPr/>
    </dgm:pt>
    <dgm:pt modelId="{55EC50CA-BE61-4C74-864A-F946564FCF9B}" type="pres">
      <dgm:prSet presAssocID="{9FCC971C-4D46-4766-B878-D108B8AC483D}" presName="linNode" presStyleCnt="0"/>
      <dgm:spPr/>
    </dgm:pt>
    <dgm:pt modelId="{DF2271F0-EC40-44ED-9883-882F9588E52B}" type="pres">
      <dgm:prSet presAssocID="{9FCC971C-4D46-4766-B878-D108B8AC483D}" presName="parentText" presStyleLbl="alignNode1" presStyleIdx="2" presStyleCnt="3">
        <dgm:presLayoutVars>
          <dgm:chMax val="1"/>
          <dgm:bulletEnabled/>
        </dgm:presLayoutVars>
      </dgm:prSet>
      <dgm:spPr/>
    </dgm:pt>
    <dgm:pt modelId="{B02D92EA-9650-4C3A-8F83-DFFE9C1C4DDF}" type="pres">
      <dgm:prSet presAssocID="{9FCC971C-4D46-4766-B878-D108B8AC483D}" presName="descendantText" presStyleLbl="alignAccFollowNode1" presStyleIdx="2" presStyleCnt="3">
        <dgm:presLayoutVars>
          <dgm:bulletEnabled/>
        </dgm:presLayoutVars>
      </dgm:prSet>
      <dgm:spPr/>
    </dgm:pt>
  </dgm:ptLst>
  <dgm:cxnLst>
    <dgm:cxn modelId="{0A033007-46D6-4E6B-9725-4DFB536DC295}" type="presOf" srcId="{C838772D-0A55-449F-BA9E-D32B14E59AD1}" destId="{5952CD85-86D7-4A0F-84F6-1C6C111D6503}" srcOrd="0" destOrd="0" presId="urn:microsoft.com/office/officeart/2016/7/layout/VerticalSolidActionList"/>
    <dgm:cxn modelId="{2AF7B91D-99F0-4714-AFDC-A2083125A1F8}" type="presOf" srcId="{9FCC971C-4D46-4766-B878-D108B8AC483D}" destId="{DF2271F0-EC40-44ED-9883-882F9588E52B}" srcOrd="0" destOrd="0" presId="urn:microsoft.com/office/officeart/2016/7/layout/VerticalSolidActionList"/>
    <dgm:cxn modelId="{36404F20-F514-42B8-9C26-9219B6C6D5F6}" type="presOf" srcId="{F9AE613A-8D69-4880-9AEF-78B2F26C62BF}" destId="{B02D92EA-9650-4C3A-8F83-DFFE9C1C4DDF}" srcOrd="0" destOrd="0" presId="urn:microsoft.com/office/officeart/2016/7/layout/VerticalSolidActionList"/>
    <dgm:cxn modelId="{8B3D2634-4025-4AC3-8649-3F8EBBA309FA}" srcId="{32AF5928-5AF6-4B1E-88CC-EB95EB286B96}" destId="{C838772D-0A55-449F-BA9E-D32B14E59AD1}" srcOrd="0" destOrd="0" parTransId="{7EE2BE45-2963-4FB6-ACD5-C64E86F5845D}" sibTransId="{A8EE05E6-67C7-47D5-98F9-19D57DB607F6}"/>
    <dgm:cxn modelId="{8171C735-96AA-4A04-8CD7-F4AF4679D163}" type="presOf" srcId="{B0CAC72E-0157-49F3-878F-CD3A7AAAB9C8}" destId="{0ABAC847-7880-497E-9EA1-56C5344F419D}" srcOrd="0" destOrd="0" presId="urn:microsoft.com/office/officeart/2016/7/layout/VerticalSolidActionList"/>
    <dgm:cxn modelId="{C930A774-C6D4-4C47-A93A-5998D6907C07}" srcId="{AE397989-C9E5-4161-98CE-18382CAF01C1}" destId="{4AA44B21-9091-4B2F-BF4C-7DE6B930BD9A}" srcOrd="0" destOrd="0" parTransId="{38BC5173-DBE5-44FE-BD39-959B31027708}" sibTransId="{49B8E7D0-6CE8-42A8-850E-99A3F6BA93A0}"/>
    <dgm:cxn modelId="{0CA16782-9039-4480-8C2C-A1C85E3DFDBD}" type="presOf" srcId="{AE397989-C9E5-4161-98CE-18382CAF01C1}" destId="{31E5B8F6-4493-4F3E-A80F-2876E051DA7C}" srcOrd="0" destOrd="0" presId="urn:microsoft.com/office/officeart/2016/7/layout/VerticalSolidActionList"/>
    <dgm:cxn modelId="{80B20E8C-5006-4AC5-A036-49F83255D7EE}" srcId="{B0CAC72E-0157-49F3-878F-CD3A7AAAB9C8}" destId="{AE397989-C9E5-4161-98CE-18382CAF01C1}" srcOrd="0" destOrd="0" parTransId="{CBEC97CA-A3E0-4B4C-8EC1-76A06017D556}" sibTransId="{45A01758-1589-4878-8CA0-E94529EFA75C}"/>
    <dgm:cxn modelId="{CC905395-BE78-4648-B221-69BBAD3D87D9}" type="presOf" srcId="{32AF5928-5AF6-4B1E-88CC-EB95EB286B96}" destId="{0501BEFB-71D8-4318-9FB2-FBD3E75E57DA}" srcOrd="0" destOrd="0" presId="urn:microsoft.com/office/officeart/2016/7/layout/VerticalSolidActionList"/>
    <dgm:cxn modelId="{23631AAF-3DE3-4B49-BF00-FB774426DCCE}" type="presOf" srcId="{4AA44B21-9091-4B2F-BF4C-7DE6B930BD9A}" destId="{90A0FC0D-9D34-4C49-8E04-89924A383279}" srcOrd="0" destOrd="0" presId="urn:microsoft.com/office/officeart/2016/7/layout/VerticalSolidActionList"/>
    <dgm:cxn modelId="{50FF50B9-CF1D-4BC5-94D9-7F1FD510B990}" srcId="{B0CAC72E-0157-49F3-878F-CD3A7AAAB9C8}" destId="{9FCC971C-4D46-4766-B878-D108B8AC483D}" srcOrd="2" destOrd="0" parTransId="{B6A7BF16-6495-4B66-A60E-B4DE9F2863DB}" sibTransId="{BADD776C-613B-47C9-B1E0-FFD2427D1846}"/>
    <dgm:cxn modelId="{4FF6CCBA-FD28-43E5-990C-F0BE41E76329}" srcId="{9FCC971C-4D46-4766-B878-D108B8AC483D}" destId="{F9AE613A-8D69-4880-9AEF-78B2F26C62BF}" srcOrd="0" destOrd="0" parTransId="{E2CA9E2B-650A-4240-A6EF-68EB8476C09B}" sibTransId="{B63D6437-DCFD-40FE-A75E-40C26A117C7E}"/>
    <dgm:cxn modelId="{C69678C0-6E4F-4879-8097-0D3B1DEAA8A8}" srcId="{B0CAC72E-0157-49F3-878F-CD3A7AAAB9C8}" destId="{32AF5928-5AF6-4B1E-88CC-EB95EB286B96}" srcOrd="1" destOrd="0" parTransId="{66E16873-A8E4-45C2-9DF5-543FCDE73AFF}" sibTransId="{41DC220E-A9B2-4756-86D3-7E261EE907A5}"/>
    <dgm:cxn modelId="{70471EA1-613B-4075-AF2F-58523AD8B5AD}" type="presParOf" srcId="{0ABAC847-7880-497E-9EA1-56C5344F419D}" destId="{672C1356-ECA1-434B-AE33-E670E70546A7}" srcOrd="0" destOrd="0" presId="urn:microsoft.com/office/officeart/2016/7/layout/VerticalSolidActionList"/>
    <dgm:cxn modelId="{FFA0B52B-F320-4F53-90CF-8E881F3F2599}" type="presParOf" srcId="{672C1356-ECA1-434B-AE33-E670E70546A7}" destId="{31E5B8F6-4493-4F3E-A80F-2876E051DA7C}" srcOrd="0" destOrd="0" presId="urn:microsoft.com/office/officeart/2016/7/layout/VerticalSolidActionList"/>
    <dgm:cxn modelId="{2F9E2058-3C5B-4ED0-949C-B2A38F9332C8}" type="presParOf" srcId="{672C1356-ECA1-434B-AE33-E670E70546A7}" destId="{90A0FC0D-9D34-4C49-8E04-89924A383279}" srcOrd="1" destOrd="0" presId="urn:microsoft.com/office/officeart/2016/7/layout/VerticalSolidActionList"/>
    <dgm:cxn modelId="{4ED8BD12-2F09-40F0-9173-EA5B53852575}" type="presParOf" srcId="{0ABAC847-7880-497E-9EA1-56C5344F419D}" destId="{C5A22727-BA10-441E-B180-CA96E591DFF9}" srcOrd="1" destOrd="0" presId="urn:microsoft.com/office/officeart/2016/7/layout/VerticalSolidActionList"/>
    <dgm:cxn modelId="{CD684010-8AE8-4470-A1F8-DDBE411D7080}" type="presParOf" srcId="{0ABAC847-7880-497E-9EA1-56C5344F419D}" destId="{61287E8A-E19D-4AEB-8A8C-6385AFBF4B3B}" srcOrd="2" destOrd="0" presId="urn:microsoft.com/office/officeart/2016/7/layout/VerticalSolidActionList"/>
    <dgm:cxn modelId="{1B5B4D41-856B-4D7A-BAE5-B6D0D054E4C1}" type="presParOf" srcId="{61287E8A-E19D-4AEB-8A8C-6385AFBF4B3B}" destId="{0501BEFB-71D8-4318-9FB2-FBD3E75E57DA}" srcOrd="0" destOrd="0" presId="urn:microsoft.com/office/officeart/2016/7/layout/VerticalSolidActionList"/>
    <dgm:cxn modelId="{9BD6460C-345C-45F1-A06A-5A2FD7699139}" type="presParOf" srcId="{61287E8A-E19D-4AEB-8A8C-6385AFBF4B3B}" destId="{5952CD85-86D7-4A0F-84F6-1C6C111D6503}" srcOrd="1" destOrd="0" presId="urn:microsoft.com/office/officeart/2016/7/layout/VerticalSolidActionList"/>
    <dgm:cxn modelId="{1404664F-7EFD-408C-B434-8762878BEC80}" type="presParOf" srcId="{0ABAC847-7880-497E-9EA1-56C5344F419D}" destId="{D049D8F7-7836-4E46-82BA-667E9600C8CB}" srcOrd="3" destOrd="0" presId="urn:microsoft.com/office/officeart/2016/7/layout/VerticalSolidActionList"/>
    <dgm:cxn modelId="{95B6925F-6F2D-46CA-B104-C4B385AFE3D1}" type="presParOf" srcId="{0ABAC847-7880-497E-9EA1-56C5344F419D}" destId="{55EC50CA-BE61-4C74-864A-F946564FCF9B}" srcOrd="4" destOrd="0" presId="urn:microsoft.com/office/officeart/2016/7/layout/VerticalSolidActionList"/>
    <dgm:cxn modelId="{885A1AAA-578B-455F-A983-94F6AA9089A9}" type="presParOf" srcId="{55EC50CA-BE61-4C74-864A-F946564FCF9B}" destId="{DF2271F0-EC40-44ED-9883-882F9588E52B}" srcOrd="0" destOrd="0" presId="urn:microsoft.com/office/officeart/2016/7/layout/VerticalSolidActionList"/>
    <dgm:cxn modelId="{55379F6D-4131-4AF0-903E-AA141D944884}" type="presParOf" srcId="{55EC50CA-BE61-4C74-864A-F946564FCF9B}" destId="{B02D92EA-9650-4C3A-8F83-DFFE9C1C4DDF}" srcOrd="1" destOrd="0" presId="urn:microsoft.com/office/officeart/2016/7/layout/VerticalSolid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A0FC0D-9D34-4C49-8E04-89924A383279}">
      <dsp:nvSpPr>
        <dsp:cNvPr id="0" name=""/>
        <dsp:cNvSpPr/>
      </dsp:nvSpPr>
      <dsp:spPr>
        <a:xfrm>
          <a:off x="2103120" y="1275"/>
          <a:ext cx="8412480" cy="1307186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225" tIns="332025" rIns="163225" bIns="332025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Big data: NY State Dept. of Taxation; Canada Revenue Agency</a:t>
          </a:r>
        </a:p>
      </dsp:txBody>
      <dsp:txXfrm>
        <a:off x="2103120" y="1275"/>
        <a:ext cx="8412480" cy="1307186"/>
      </dsp:txXfrm>
    </dsp:sp>
    <dsp:sp modelId="{31E5B8F6-4493-4F3E-A80F-2876E051DA7C}">
      <dsp:nvSpPr>
        <dsp:cNvPr id="0" name=""/>
        <dsp:cNvSpPr/>
      </dsp:nvSpPr>
      <dsp:spPr>
        <a:xfrm>
          <a:off x="0" y="1275"/>
          <a:ext cx="2103120" cy="130718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1290" tIns="129121" rIns="111290" bIns="129121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Examples</a:t>
          </a:r>
        </a:p>
      </dsp:txBody>
      <dsp:txXfrm>
        <a:off x="0" y="1275"/>
        <a:ext cx="2103120" cy="1307186"/>
      </dsp:txXfrm>
    </dsp:sp>
    <dsp:sp modelId="{5952CD85-86D7-4A0F-84F6-1C6C111D6503}">
      <dsp:nvSpPr>
        <dsp:cNvPr id="0" name=""/>
        <dsp:cNvSpPr/>
      </dsp:nvSpPr>
      <dsp:spPr>
        <a:xfrm>
          <a:off x="2103120" y="1386893"/>
          <a:ext cx="8412480" cy="1307186"/>
        </a:xfrm>
        <a:prstGeom prst="rect">
          <a:avLst/>
        </a:prstGeom>
        <a:solidFill>
          <a:schemeClr val="accent5">
            <a:tint val="40000"/>
            <a:alpha val="90000"/>
            <a:hueOff val="-3369881"/>
            <a:satOff val="-11416"/>
            <a:lumOff val="-1464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3369881"/>
              <a:satOff val="-11416"/>
              <a:lumOff val="-146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225" tIns="332025" rIns="163225" bIns="332025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Super-smart computers doing focused tasks</a:t>
          </a:r>
        </a:p>
      </dsp:txBody>
      <dsp:txXfrm>
        <a:off x="2103120" y="1386893"/>
        <a:ext cx="8412480" cy="1307186"/>
      </dsp:txXfrm>
    </dsp:sp>
    <dsp:sp modelId="{0501BEFB-71D8-4318-9FB2-FBD3E75E57DA}">
      <dsp:nvSpPr>
        <dsp:cNvPr id="0" name=""/>
        <dsp:cNvSpPr/>
      </dsp:nvSpPr>
      <dsp:spPr>
        <a:xfrm>
          <a:off x="0" y="1386893"/>
          <a:ext cx="2103120" cy="1307186"/>
        </a:xfrm>
        <a:prstGeom prst="rect">
          <a:avLst/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1290" tIns="129121" rIns="111290" bIns="129121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AI</a:t>
          </a:r>
        </a:p>
      </dsp:txBody>
      <dsp:txXfrm>
        <a:off x="0" y="1386893"/>
        <a:ext cx="2103120" cy="1307186"/>
      </dsp:txXfrm>
    </dsp:sp>
    <dsp:sp modelId="{B02D92EA-9650-4C3A-8F83-DFFE9C1C4DDF}">
      <dsp:nvSpPr>
        <dsp:cNvPr id="0" name=""/>
        <dsp:cNvSpPr/>
      </dsp:nvSpPr>
      <dsp:spPr>
        <a:xfrm>
          <a:off x="2103120" y="2772511"/>
          <a:ext cx="8412480" cy="1307186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225" tIns="332025" rIns="163225" bIns="332025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Think of it as a ‘digital vault’ to store information</a:t>
          </a:r>
        </a:p>
      </dsp:txBody>
      <dsp:txXfrm>
        <a:off x="2103120" y="2772511"/>
        <a:ext cx="8412480" cy="1307186"/>
      </dsp:txXfrm>
    </dsp:sp>
    <dsp:sp modelId="{DF2271F0-EC40-44ED-9883-882F9588E52B}">
      <dsp:nvSpPr>
        <dsp:cNvPr id="0" name=""/>
        <dsp:cNvSpPr/>
      </dsp:nvSpPr>
      <dsp:spPr>
        <a:xfrm>
          <a:off x="0" y="2772511"/>
          <a:ext cx="2103120" cy="1307186"/>
        </a:xfrm>
        <a:prstGeom prst="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1290" tIns="129121" rIns="111290" bIns="129121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Blockchain</a:t>
          </a:r>
        </a:p>
      </dsp:txBody>
      <dsp:txXfrm>
        <a:off x="0" y="2772511"/>
        <a:ext cx="2103120" cy="13071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VerticalSolidActionList">
  <dgm:title val="Vertical Solid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alignNode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AccFollow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E18BF-095F-4226-902F-9B3EA2F742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16BF24-A8A4-43B7-B770-E465E42F7F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D12239-8ACF-4A27-9CED-54FCF09DE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0531F-0EC6-4605-9635-3FC53F82C887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A81963-6E7D-42C5-A829-B96A8433D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F0BAE7-8F7B-4F5F-833A-5AC87E160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2D94E-B994-4A1F-AE34-757C3C848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970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D6BFF-F519-473D-993E-38D7FD083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9BC2BE-74F3-4508-A807-21E7A09ECC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9C89F6-ACA7-4B99-BFED-125CE6034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0531F-0EC6-4605-9635-3FC53F82C887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03D67E-2E1E-401E-BDAD-55B113475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57B368-E45F-4BF6-AEEE-73FA3F1E9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2D94E-B994-4A1F-AE34-757C3C848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48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8D853F-CC72-484D-AC5D-80A5D67945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9CB06A-B8E4-4FAB-AFD3-6E8FDBD6DD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FC3F3F-5D9C-4BC5-9460-CD6F0B17E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0531F-0EC6-4605-9635-3FC53F82C887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2339CC-06F1-4535-B577-2E4C7172C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28F574-B4D5-4C8C-A619-D1900AE0B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2D94E-B994-4A1F-AE34-757C3C848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190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D8A00-A906-456B-B5E2-97FEFDDF9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A6353E-DA50-457D-A49D-132FC5BD52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D1E305-37EC-49E0-A883-F91A91F3D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0531F-0EC6-4605-9635-3FC53F82C887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56CA1E-8E9F-4440-B6D7-5605BF927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6DCDC5-DD73-4D7E-9E7E-797FB17C1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2D94E-B994-4A1F-AE34-757C3C848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403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78679-A4B0-4463-A7BA-7CC3BD65D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D317B0-FC82-45A1-9E43-F2576F1265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FCA006-A208-40FA-AC84-90A7C60AF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0531F-0EC6-4605-9635-3FC53F82C887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CFE141-1386-4227-BC37-AB5F03E7E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92279D-708A-4217-83B1-9A761C554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2D94E-B994-4A1F-AE34-757C3C848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271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5E35C-35A0-4C1B-B100-2705162D5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7DA7B2-1C5E-440C-8F0E-DBF7B68D96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538CD6-42D2-4A26-8492-C74CF7FFDD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18C392-CFA5-4A73-AA78-FD49C8373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0531F-0EC6-4605-9635-3FC53F82C887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0D776B-DBCA-413D-839F-B7105AEB4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A6DEBE-7396-4CD0-806F-6A04EC89C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2D94E-B994-4A1F-AE34-757C3C848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232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401FB-289E-47B8-9DBE-65862E951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E57B54-8CD7-4D17-9BCD-15343BE1AD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006846-A25D-4A50-9FAF-D34E48DE75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D31BFD-3051-414E-A5A1-9EA29C185B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E14B52-4EF9-4373-9610-DF8B95EC3A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7DA262-C721-4BA0-94A3-5D82EAA5F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0531F-0EC6-4605-9635-3FC53F82C887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0AEB44-C3BB-43DF-8C07-2BEF88DC7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31402A-D285-4408-AE31-003510ED6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2D94E-B994-4A1F-AE34-757C3C848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37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E3550-3CCF-43E4-ADBA-491DD9FAA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89E129-CB73-442A-818D-9CB1B1E9A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0531F-0EC6-4605-9635-3FC53F82C887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1C5FBD-D0A6-4FF4-AE90-234291772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B8BD0C-1E50-4A64-A5C6-EE924D74F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2D94E-B994-4A1F-AE34-757C3C848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843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0D5028-B01E-4531-8B2A-82AF3ACAD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0531F-0EC6-4605-9635-3FC53F82C887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CB5C49-83FD-48EB-9F9F-41ABD3E0D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8308B1-4C40-4A30-8B7C-E8EFF1E71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2D94E-B994-4A1F-AE34-757C3C848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264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9B9D3-06C7-4BF7-BAED-529691A64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26AF94-E91E-4570-BB2B-495B14D041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1CACBF-8000-4294-9038-1BD9ACE561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8F7201-0332-4F0E-9FB6-2A6F6F969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0531F-0EC6-4605-9635-3FC53F82C887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B1288F-BF33-4B10-A286-686401572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CF8B84-5194-473F-9AC4-7753DAE12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2D94E-B994-4A1F-AE34-757C3C848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112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B1C10-FBCB-43C6-B1B8-782148A95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305F98-9412-4215-BB42-97AC32FF13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2886E7-3008-4E69-86D2-03FEF77C01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896D1A-EAFD-4154-9041-4BE1C9C24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0531F-0EC6-4605-9635-3FC53F82C887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4A1C20-2390-46BE-9F77-4803CD508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BED1B6-39CE-49E7-AF46-4EB6F5B6E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2D94E-B994-4A1F-AE34-757C3C848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243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61BD45-BDED-4077-8014-A41FE34BE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EAE381-A54D-43CF-9F80-B118B86CEC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2BCFE5-CF00-42F6-9D8C-AE9EC60B29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0531F-0EC6-4605-9635-3FC53F82C887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8A51B0-BE23-4E40-B187-B01D42C5BF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871D0-B279-42DF-863F-3C109F3B93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2D94E-B994-4A1F-AE34-757C3C848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793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0482A7D0-DB09-4EBA-8D52-E6A5934B66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1A3688C8-DFCE-4CCD-BCF0-5FB239E507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30410"/>
            <a:ext cx="7005134" cy="4827590"/>
          </a:xfrm>
          <a:custGeom>
            <a:avLst/>
            <a:gdLst>
              <a:gd name="connsiteX0" fmla="*/ 1974535 w 7005134"/>
              <a:gd name="connsiteY0" fmla="*/ 0 h 4827590"/>
              <a:gd name="connsiteX1" fmla="*/ 7003848 w 7005134"/>
              <a:gd name="connsiteY1" fmla="*/ 4776721 h 4827590"/>
              <a:gd name="connsiteX2" fmla="*/ 7005134 w 7005134"/>
              <a:gd name="connsiteY2" fmla="*/ 4827590 h 4827590"/>
              <a:gd name="connsiteX3" fmla="*/ 0 w 7005134"/>
              <a:gd name="connsiteY3" fmla="*/ 4827590 h 4827590"/>
              <a:gd name="connsiteX4" fmla="*/ 0 w 7005134"/>
              <a:gd name="connsiteY4" fmla="*/ 402231 h 4827590"/>
              <a:gd name="connsiteX5" fmla="*/ 14349 w 7005134"/>
              <a:gd name="connsiteY5" fmla="*/ 395744 h 4827590"/>
              <a:gd name="connsiteX6" fmla="*/ 1974535 w 7005134"/>
              <a:gd name="connsiteY6" fmla="*/ 0 h 4827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05134" h="4827590">
                <a:moveTo>
                  <a:pt x="1974535" y="0"/>
                </a:moveTo>
                <a:cubicBezTo>
                  <a:pt x="4668853" y="0"/>
                  <a:pt x="6868971" y="2115921"/>
                  <a:pt x="7003848" y="4776721"/>
                </a:cubicBezTo>
                <a:lnTo>
                  <a:pt x="7005134" y="4827590"/>
                </a:lnTo>
                <a:lnTo>
                  <a:pt x="0" y="4827590"/>
                </a:lnTo>
                <a:lnTo>
                  <a:pt x="0" y="402231"/>
                </a:lnTo>
                <a:lnTo>
                  <a:pt x="14349" y="395744"/>
                </a:lnTo>
                <a:cubicBezTo>
                  <a:pt x="616832" y="140915"/>
                  <a:pt x="1279227" y="0"/>
                  <a:pt x="1974535" y="0"/>
                </a:cubicBez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4EAB76-A9A4-4989-A0E9-170C3D98B7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8240" y="1122363"/>
            <a:ext cx="6339840" cy="2387600"/>
          </a:xfrm>
        </p:spPr>
        <p:txBody>
          <a:bodyPr>
            <a:normAutofit/>
          </a:bodyPr>
          <a:lstStyle/>
          <a:p>
            <a:pPr algn="l"/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Sharing Tax Information in the 21rst Century:</a:t>
            </a:r>
            <a:b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Cross-border Big Data Flows and Taxpayers as Data Subjects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9AF951-9B81-4500-A8CC-A3331D7AE0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8240" y="4700588"/>
            <a:ext cx="5252288" cy="1655762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Arthur Cockfield, Queen’s Law, art.cockfield@queensu.ca</a:t>
            </a:r>
          </a:p>
          <a:p>
            <a:pPr algn="l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Re-Imagining Tax For the 21rst Century</a:t>
            </a:r>
          </a:p>
          <a:p>
            <a:pPr algn="l"/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Osgoode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Hall Law School</a:t>
            </a:r>
          </a:p>
          <a:p>
            <a:pPr algn="l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Feb. 8-9, 2019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D598FBE3-48D2-40A2-B7E6-F485834C8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72540" y="4450080"/>
            <a:ext cx="1234440" cy="0"/>
          </a:xfrm>
          <a:prstGeom prst="line">
            <a:avLst/>
          </a:prstGeom>
          <a:ln w="508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>
            <a:extLst>
              <a:ext uri="{FF2B5EF4-FFF2-40B4-BE49-F238E27FC236}">
                <a16:creationId xmlns:a16="http://schemas.microsoft.com/office/drawing/2014/main" id="{8482FDCF-45F3-40F1-8751-19B7AFB3CF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4348" y="1005839"/>
            <a:ext cx="3444236" cy="3444236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3121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D4C3103B-AE2E-41DA-8805-65F1A948FD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E3BC0C31-69A7-4200-9AFE-927230E1E0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30410"/>
            <a:ext cx="7005134" cy="4827590"/>
          </a:xfrm>
          <a:custGeom>
            <a:avLst/>
            <a:gdLst>
              <a:gd name="connsiteX0" fmla="*/ 1974535 w 7005134"/>
              <a:gd name="connsiteY0" fmla="*/ 0 h 4827590"/>
              <a:gd name="connsiteX1" fmla="*/ 7003848 w 7005134"/>
              <a:gd name="connsiteY1" fmla="*/ 4776721 h 4827590"/>
              <a:gd name="connsiteX2" fmla="*/ 7005134 w 7005134"/>
              <a:gd name="connsiteY2" fmla="*/ 4827590 h 4827590"/>
              <a:gd name="connsiteX3" fmla="*/ 0 w 7005134"/>
              <a:gd name="connsiteY3" fmla="*/ 4827590 h 4827590"/>
              <a:gd name="connsiteX4" fmla="*/ 0 w 7005134"/>
              <a:gd name="connsiteY4" fmla="*/ 402231 h 4827590"/>
              <a:gd name="connsiteX5" fmla="*/ 14349 w 7005134"/>
              <a:gd name="connsiteY5" fmla="*/ 395744 h 4827590"/>
              <a:gd name="connsiteX6" fmla="*/ 1974535 w 7005134"/>
              <a:gd name="connsiteY6" fmla="*/ 0 h 4827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05134" h="4827590">
                <a:moveTo>
                  <a:pt x="1974535" y="0"/>
                </a:moveTo>
                <a:cubicBezTo>
                  <a:pt x="4668853" y="0"/>
                  <a:pt x="6868971" y="2115921"/>
                  <a:pt x="7003848" y="4776721"/>
                </a:cubicBezTo>
                <a:lnTo>
                  <a:pt x="7005134" y="4827590"/>
                </a:lnTo>
                <a:lnTo>
                  <a:pt x="0" y="4827590"/>
                </a:lnTo>
                <a:lnTo>
                  <a:pt x="0" y="402231"/>
                </a:lnTo>
                <a:lnTo>
                  <a:pt x="14349" y="395744"/>
                </a:lnTo>
                <a:cubicBezTo>
                  <a:pt x="616832" y="140915"/>
                  <a:pt x="1279227" y="0"/>
                  <a:pt x="1974535" y="0"/>
                </a:cubicBez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A25BEB-8832-4DFB-BACC-9B0E87240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40" y="4894262"/>
            <a:ext cx="10307952" cy="1325563"/>
          </a:xfrm>
        </p:spPr>
        <p:txBody>
          <a:bodyPr>
            <a:normAutofit/>
          </a:bodyPr>
          <a:lstStyle/>
          <a:p>
            <a:r>
              <a:rPr lang="en-US"/>
              <a:t>Overview of Talk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51E4FD-DA23-46C1-A8D9-810AF52FF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1288" y="701019"/>
            <a:ext cx="6484094" cy="338224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 dirty="0"/>
              <a:t>Paper explores laws and policies to help countries share tax information across borders</a:t>
            </a:r>
          </a:p>
          <a:p>
            <a:r>
              <a:rPr lang="en-US" sz="2000" dirty="0"/>
              <a:t>Technology trends</a:t>
            </a:r>
          </a:p>
          <a:p>
            <a:r>
              <a:rPr lang="en-US" sz="2000" dirty="0"/>
              <a:t>Political response to tax haven data leaks</a:t>
            </a:r>
          </a:p>
          <a:p>
            <a:r>
              <a:rPr lang="en-US" sz="2000" dirty="0"/>
              <a:t>Problems with existing legal framework</a:t>
            </a:r>
          </a:p>
          <a:p>
            <a:r>
              <a:rPr lang="en-US" sz="2000" dirty="0"/>
              <a:t>Optimal reforms?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5B5AFC7-2F07-4F7B-9151-E45D7548D8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72540" y="4450080"/>
            <a:ext cx="1234440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>
            <a:extLst>
              <a:ext uri="{FF2B5EF4-FFF2-40B4-BE49-F238E27FC236}">
                <a16:creationId xmlns:a16="http://schemas.microsoft.com/office/drawing/2014/main" id="{CB1340FC-C4E2-4CD5-9BCA-7A022E8B49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4348" y="999969"/>
            <a:ext cx="3444236" cy="3444236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5835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4C3103B-AE2E-41DA-8805-65F1A948FD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3BC0C31-69A7-4200-9AFE-927230E1E0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30410"/>
            <a:ext cx="7005134" cy="4827590"/>
          </a:xfrm>
          <a:custGeom>
            <a:avLst/>
            <a:gdLst>
              <a:gd name="connsiteX0" fmla="*/ 1974535 w 7005134"/>
              <a:gd name="connsiteY0" fmla="*/ 0 h 4827590"/>
              <a:gd name="connsiteX1" fmla="*/ 7003848 w 7005134"/>
              <a:gd name="connsiteY1" fmla="*/ 4776721 h 4827590"/>
              <a:gd name="connsiteX2" fmla="*/ 7005134 w 7005134"/>
              <a:gd name="connsiteY2" fmla="*/ 4827590 h 4827590"/>
              <a:gd name="connsiteX3" fmla="*/ 0 w 7005134"/>
              <a:gd name="connsiteY3" fmla="*/ 4827590 h 4827590"/>
              <a:gd name="connsiteX4" fmla="*/ 0 w 7005134"/>
              <a:gd name="connsiteY4" fmla="*/ 402231 h 4827590"/>
              <a:gd name="connsiteX5" fmla="*/ 14349 w 7005134"/>
              <a:gd name="connsiteY5" fmla="*/ 395744 h 4827590"/>
              <a:gd name="connsiteX6" fmla="*/ 1974535 w 7005134"/>
              <a:gd name="connsiteY6" fmla="*/ 0 h 4827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05134" h="4827590">
                <a:moveTo>
                  <a:pt x="1974535" y="0"/>
                </a:moveTo>
                <a:cubicBezTo>
                  <a:pt x="4668853" y="0"/>
                  <a:pt x="6868971" y="2115921"/>
                  <a:pt x="7003848" y="4776721"/>
                </a:cubicBezTo>
                <a:lnTo>
                  <a:pt x="7005134" y="4827590"/>
                </a:lnTo>
                <a:lnTo>
                  <a:pt x="0" y="4827590"/>
                </a:lnTo>
                <a:lnTo>
                  <a:pt x="0" y="402231"/>
                </a:lnTo>
                <a:lnTo>
                  <a:pt x="14349" y="395744"/>
                </a:lnTo>
                <a:cubicBezTo>
                  <a:pt x="616832" y="140915"/>
                  <a:pt x="1279227" y="0"/>
                  <a:pt x="1974535" y="0"/>
                </a:cubicBez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221020-5BD9-4B2A-95C2-2D13EF4E7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40" y="4894262"/>
            <a:ext cx="10307952" cy="1325563"/>
          </a:xfrm>
        </p:spPr>
        <p:txBody>
          <a:bodyPr>
            <a:normAutofit/>
          </a:bodyPr>
          <a:lstStyle/>
          <a:p>
            <a:r>
              <a:rPr lang="en-US" dirty="0"/>
              <a:t>Context: Why Exchange of Information (EOI)?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EA8C40-8BA7-4059-9B18-13598CDCD4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1288" y="701019"/>
            <a:ext cx="6484094" cy="3382247"/>
          </a:xfrm>
        </p:spPr>
        <p:txBody>
          <a:bodyPr anchor="ctr">
            <a:normAutofit/>
          </a:bodyPr>
          <a:lstStyle/>
          <a:p>
            <a:r>
              <a:rPr lang="en-US" sz="2000" dirty="0"/>
              <a:t>Governments know little to nothing about a resident’s global income/assets</a:t>
            </a:r>
          </a:p>
          <a:p>
            <a:r>
              <a:rPr lang="en-US" sz="2000" dirty="0"/>
              <a:t>In theory, governments should cooperate to share taxpayer information to reduce or eliminate this information asymmetry problem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5B5AFC7-2F07-4F7B-9151-E45D7548D8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72540" y="4450080"/>
            <a:ext cx="1234440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CB1340FC-C4E2-4CD5-9BCA-7A022E8B49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4348" y="999969"/>
            <a:ext cx="3444236" cy="3444236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0734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E4505C23-674B-4195-81D6-0C127FEAE3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67908"/>
            <a:ext cx="9161029" cy="1490093"/>
          </a:xfrm>
          <a:custGeom>
            <a:avLst/>
            <a:gdLst>
              <a:gd name="connsiteX0" fmla="*/ 0 w 9161029"/>
              <a:gd name="connsiteY0" fmla="*/ 0 h 1490093"/>
              <a:gd name="connsiteX1" fmla="*/ 2046494 w 9161029"/>
              <a:gd name="connsiteY1" fmla="*/ 0 h 1490093"/>
              <a:gd name="connsiteX2" fmla="*/ 2496613 w 9161029"/>
              <a:gd name="connsiteY2" fmla="*/ 0 h 1490093"/>
              <a:gd name="connsiteX3" fmla="*/ 3235839 w 9161029"/>
              <a:gd name="connsiteY3" fmla="*/ 0 h 1490093"/>
              <a:gd name="connsiteX4" fmla="*/ 9161029 w 9161029"/>
              <a:gd name="connsiteY4" fmla="*/ 0 h 1490093"/>
              <a:gd name="connsiteX5" fmla="*/ 8470921 w 9161029"/>
              <a:gd name="connsiteY5" fmla="*/ 1490093 h 1490093"/>
              <a:gd name="connsiteX6" fmla="*/ 0 w 9161029"/>
              <a:gd name="connsiteY6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61029" h="1490093">
                <a:moveTo>
                  <a:pt x="0" y="0"/>
                </a:moveTo>
                <a:lnTo>
                  <a:pt x="2046494" y="0"/>
                </a:lnTo>
                <a:lnTo>
                  <a:pt x="2496613" y="0"/>
                </a:lnTo>
                <a:lnTo>
                  <a:pt x="3235839" y="0"/>
                </a:lnTo>
                <a:lnTo>
                  <a:pt x="9161029" y="0"/>
                </a:lnTo>
                <a:lnTo>
                  <a:pt x="8470921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F206F5-B4EC-4C11-B126-E2256B411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29884"/>
            <a:ext cx="7719381" cy="1096331"/>
          </a:xfrm>
        </p:spPr>
        <p:txBody>
          <a:bodyPr>
            <a:normAutofit/>
          </a:bodyPr>
          <a:lstStyle/>
          <a:p>
            <a:r>
              <a:rPr lang="en-US" dirty="0"/>
              <a:t>Technology Trends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5C9B8F0-FF66-4C15-BD05-E86B87331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63037" y="5367908"/>
            <a:ext cx="3428963" cy="1490093"/>
          </a:xfrm>
          <a:custGeom>
            <a:avLst/>
            <a:gdLst>
              <a:gd name="connsiteX0" fmla="*/ 690108 w 3428963"/>
              <a:gd name="connsiteY0" fmla="*/ 0 h 1490093"/>
              <a:gd name="connsiteX1" fmla="*/ 3428963 w 3428963"/>
              <a:gd name="connsiteY1" fmla="*/ 0 h 1490093"/>
              <a:gd name="connsiteX2" fmla="*/ 3428963 w 3428963"/>
              <a:gd name="connsiteY2" fmla="*/ 1490093 h 1490093"/>
              <a:gd name="connsiteX3" fmla="*/ 0 w 3428963"/>
              <a:gd name="connsiteY3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8963" h="1490093">
                <a:moveTo>
                  <a:pt x="690108" y="0"/>
                </a:moveTo>
                <a:lnTo>
                  <a:pt x="3428963" y="0"/>
                </a:lnTo>
                <a:lnTo>
                  <a:pt x="3428963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B3AA032F-81D6-4F94-B700-CE90315E9A3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67119422"/>
              </p:ext>
            </p:extLst>
          </p:nvPr>
        </p:nvGraphicFramePr>
        <p:xfrm>
          <a:off x="838200" y="643467"/>
          <a:ext cx="10515600" cy="4080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40065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4C3103B-AE2E-41DA-8805-65F1A948FD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3BC0C31-69A7-4200-9AFE-927230E1E0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30410"/>
            <a:ext cx="7005134" cy="4827590"/>
          </a:xfrm>
          <a:custGeom>
            <a:avLst/>
            <a:gdLst>
              <a:gd name="connsiteX0" fmla="*/ 1974535 w 7005134"/>
              <a:gd name="connsiteY0" fmla="*/ 0 h 4827590"/>
              <a:gd name="connsiteX1" fmla="*/ 7003848 w 7005134"/>
              <a:gd name="connsiteY1" fmla="*/ 4776721 h 4827590"/>
              <a:gd name="connsiteX2" fmla="*/ 7005134 w 7005134"/>
              <a:gd name="connsiteY2" fmla="*/ 4827590 h 4827590"/>
              <a:gd name="connsiteX3" fmla="*/ 0 w 7005134"/>
              <a:gd name="connsiteY3" fmla="*/ 4827590 h 4827590"/>
              <a:gd name="connsiteX4" fmla="*/ 0 w 7005134"/>
              <a:gd name="connsiteY4" fmla="*/ 402231 h 4827590"/>
              <a:gd name="connsiteX5" fmla="*/ 14349 w 7005134"/>
              <a:gd name="connsiteY5" fmla="*/ 395744 h 4827590"/>
              <a:gd name="connsiteX6" fmla="*/ 1974535 w 7005134"/>
              <a:gd name="connsiteY6" fmla="*/ 0 h 4827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05134" h="4827590">
                <a:moveTo>
                  <a:pt x="1974535" y="0"/>
                </a:moveTo>
                <a:cubicBezTo>
                  <a:pt x="4668853" y="0"/>
                  <a:pt x="6868971" y="2115921"/>
                  <a:pt x="7003848" y="4776721"/>
                </a:cubicBezTo>
                <a:lnTo>
                  <a:pt x="7005134" y="4827590"/>
                </a:lnTo>
                <a:lnTo>
                  <a:pt x="0" y="4827590"/>
                </a:lnTo>
                <a:lnTo>
                  <a:pt x="0" y="402231"/>
                </a:lnTo>
                <a:lnTo>
                  <a:pt x="14349" y="395744"/>
                </a:lnTo>
                <a:cubicBezTo>
                  <a:pt x="616832" y="140915"/>
                  <a:pt x="1279227" y="0"/>
                  <a:pt x="1974535" y="0"/>
                </a:cubicBez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C4AF52-260C-48E2-B05B-4E0375FC3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40" y="4894262"/>
            <a:ext cx="10307952" cy="1325563"/>
          </a:xfrm>
        </p:spPr>
        <p:txBody>
          <a:bodyPr>
            <a:normAutofit/>
          </a:bodyPr>
          <a:lstStyle/>
          <a:p>
            <a:r>
              <a:rPr lang="en-US" dirty="0"/>
              <a:t>Political Trends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584389-8E20-45C5-AEF2-0D44527197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1288" y="701019"/>
            <a:ext cx="6484094" cy="3382247"/>
          </a:xfrm>
        </p:spPr>
        <p:txBody>
          <a:bodyPr anchor="ctr">
            <a:normAutofit/>
          </a:bodyPr>
          <a:lstStyle/>
          <a:p>
            <a:r>
              <a:rPr lang="en-US" sz="2000" dirty="0"/>
              <a:t>Earlier tax haven data leaks: 2007 Lichtenstein leak and 2008 Swiss bank leak</a:t>
            </a:r>
          </a:p>
          <a:p>
            <a:r>
              <a:rPr lang="en-US" sz="2000" dirty="0"/>
              <a:t>ICIJ Leaks: Offshore Secrets (2013); Panama Papers (2016); Paradise Papers (2017): total of over 26 million documents!</a:t>
            </a:r>
          </a:p>
          <a:p>
            <a:r>
              <a:rPr lang="en-US" sz="2000" dirty="0"/>
              <a:t>Reform efforts focusing on automatic exchanges of big tax data: U.S. QI program (1997); FATCA(2010); CRS (2013); </a:t>
            </a:r>
            <a:r>
              <a:rPr lang="en-US" sz="2000" dirty="0" err="1"/>
              <a:t>CbCR</a:t>
            </a:r>
            <a:r>
              <a:rPr lang="en-US" sz="2000" dirty="0"/>
              <a:t> (2014) 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5B5AFC7-2F07-4F7B-9151-E45D7548D8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72540" y="4450080"/>
            <a:ext cx="1234440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CB1340FC-C4E2-4CD5-9BCA-7A022E8B49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4348" y="999969"/>
            <a:ext cx="3444236" cy="3444236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0172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4C3103B-AE2E-41DA-8805-65F1A948FD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3BC0C31-69A7-4200-9AFE-927230E1E0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30410"/>
            <a:ext cx="7005134" cy="4827590"/>
          </a:xfrm>
          <a:custGeom>
            <a:avLst/>
            <a:gdLst>
              <a:gd name="connsiteX0" fmla="*/ 1974535 w 7005134"/>
              <a:gd name="connsiteY0" fmla="*/ 0 h 4827590"/>
              <a:gd name="connsiteX1" fmla="*/ 7003848 w 7005134"/>
              <a:gd name="connsiteY1" fmla="*/ 4776721 h 4827590"/>
              <a:gd name="connsiteX2" fmla="*/ 7005134 w 7005134"/>
              <a:gd name="connsiteY2" fmla="*/ 4827590 h 4827590"/>
              <a:gd name="connsiteX3" fmla="*/ 0 w 7005134"/>
              <a:gd name="connsiteY3" fmla="*/ 4827590 h 4827590"/>
              <a:gd name="connsiteX4" fmla="*/ 0 w 7005134"/>
              <a:gd name="connsiteY4" fmla="*/ 402231 h 4827590"/>
              <a:gd name="connsiteX5" fmla="*/ 14349 w 7005134"/>
              <a:gd name="connsiteY5" fmla="*/ 395744 h 4827590"/>
              <a:gd name="connsiteX6" fmla="*/ 1974535 w 7005134"/>
              <a:gd name="connsiteY6" fmla="*/ 0 h 4827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05134" h="4827590">
                <a:moveTo>
                  <a:pt x="1974535" y="0"/>
                </a:moveTo>
                <a:cubicBezTo>
                  <a:pt x="4668853" y="0"/>
                  <a:pt x="6868971" y="2115921"/>
                  <a:pt x="7003848" y="4776721"/>
                </a:cubicBezTo>
                <a:lnTo>
                  <a:pt x="7005134" y="4827590"/>
                </a:lnTo>
                <a:lnTo>
                  <a:pt x="0" y="4827590"/>
                </a:lnTo>
                <a:lnTo>
                  <a:pt x="0" y="402231"/>
                </a:lnTo>
                <a:lnTo>
                  <a:pt x="14349" y="395744"/>
                </a:lnTo>
                <a:cubicBezTo>
                  <a:pt x="616832" y="140915"/>
                  <a:pt x="1279227" y="0"/>
                  <a:pt x="1974535" y="0"/>
                </a:cubicBez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4492A1-69F1-435E-9806-DAF79D6A5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40" y="4894262"/>
            <a:ext cx="10307952" cy="1325563"/>
          </a:xfrm>
        </p:spPr>
        <p:txBody>
          <a:bodyPr>
            <a:normAutofit/>
          </a:bodyPr>
          <a:lstStyle/>
          <a:p>
            <a:r>
              <a:rPr lang="en-US" dirty="0"/>
              <a:t>Problems with Existing Legal 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C937EC-3D4D-46B4-97B7-9F7517C2F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1288" y="701019"/>
            <a:ext cx="6484094" cy="3382247"/>
          </a:xfrm>
        </p:spPr>
        <p:txBody>
          <a:bodyPr anchor="ctr">
            <a:normAutofit/>
          </a:bodyPr>
          <a:lstStyle/>
          <a:p>
            <a:r>
              <a:rPr lang="en-US" sz="1700" dirty="0"/>
              <a:t>Relationship between efficient and fair EOI</a:t>
            </a:r>
          </a:p>
          <a:p>
            <a:r>
              <a:rPr lang="en-US" sz="1700" dirty="0"/>
              <a:t>Problems:</a:t>
            </a:r>
          </a:p>
          <a:p>
            <a:pPr marL="514350" indent="-514350">
              <a:buAutoNum type="arabicPeriod"/>
            </a:pPr>
            <a:r>
              <a:rPr lang="en-US" sz="1700" dirty="0"/>
              <a:t>Non-reciprocal rights;</a:t>
            </a:r>
          </a:p>
          <a:p>
            <a:pPr marL="514350" indent="-514350">
              <a:buAutoNum type="arabicPeriod"/>
            </a:pPr>
            <a:r>
              <a:rPr lang="en-US" sz="1700" dirty="0"/>
              <a:t>The many different taxpayer privacy agreements give rise to legal gaps or overlaps;</a:t>
            </a:r>
          </a:p>
          <a:p>
            <a:pPr marL="514350" indent="-514350">
              <a:buAutoNum type="arabicPeriod"/>
            </a:pPr>
            <a:r>
              <a:rPr lang="en-US" sz="1700" dirty="0"/>
              <a:t>Uneven enforcement with worries about improper or abusive use of taxpayer information; and</a:t>
            </a:r>
          </a:p>
          <a:p>
            <a:pPr marL="514350" indent="-514350">
              <a:buAutoNum type="arabicPeriod"/>
            </a:pPr>
            <a:r>
              <a:rPr lang="en-US" sz="1700" dirty="0"/>
              <a:t>Financial secrecy laws mask the true identities of beneficial owners (e.g., bearer shares in Canada). 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5B5AFC7-2F07-4F7B-9151-E45D7548D8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72540" y="4450080"/>
            <a:ext cx="1234440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CB1340FC-C4E2-4CD5-9BCA-7A022E8B49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4348" y="999969"/>
            <a:ext cx="3444236" cy="3444236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3364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4C3103B-AE2E-41DA-8805-65F1A948FD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3BC0C31-69A7-4200-9AFE-927230E1E0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30410"/>
            <a:ext cx="7005134" cy="4827590"/>
          </a:xfrm>
          <a:custGeom>
            <a:avLst/>
            <a:gdLst>
              <a:gd name="connsiteX0" fmla="*/ 1974535 w 7005134"/>
              <a:gd name="connsiteY0" fmla="*/ 0 h 4827590"/>
              <a:gd name="connsiteX1" fmla="*/ 7003848 w 7005134"/>
              <a:gd name="connsiteY1" fmla="*/ 4776721 h 4827590"/>
              <a:gd name="connsiteX2" fmla="*/ 7005134 w 7005134"/>
              <a:gd name="connsiteY2" fmla="*/ 4827590 h 4827590"/>
              <a:gd name="connsiteX3" fmla="*/ 0 w 7005134"/>
              <a:gd name="connsiteY3" fmla="*/ 4827590 h 4827590"/>
              <a:gd name="connsiteX4" fmla="*/ 0 w 7005134"/>
              <a:gd name="connsiteY4" fmla="*/ 402231 h 4827590"/>
              <a:gd name="connsiteX5" fmla="*/ 14349 w 7005134"/>
              <a:gd name="connsiteY5" fmla="*/ 395744 h 4827590"/>
              <a:gd name="connsiteX6" fmla="*/ 1974535 w 7005134"/>
              <a:gd name="connsiteY6" fmla="*/ 0 h 4827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05134" h="4827590">
                <a:moveTo>
                  <a:pt x="1974535" y="0"/>
                </a:moveTo>
                <a:cubicBezTo>
                  <a:pt x="4668853" y="0"/>
                  <a:pt x="6868971" y="2115921"/>
                  <a:pt x="7003848" y="4776721"/>
                </a:cubicBezTo>
                <a:lnTo>
                  <a:pt x="7005134" y="4827590"/>
                </a:lnTo>
                <a:lnTo>
                  <a:pt x="0" y="4827590"/>
                </a:lnTo>
                <a:lnTo>
                  <a:pt x="0" y="402231"/>
                </a:lnTo>
                <a:lnTo>
                  <a:pt x="14349" y="395744"/>
                </a:lnTo>
                <a:cubicBezTo>
                  <a:pt x="616832" y="140915"/>
                  <a:pt x="1279227" y="0"/>
                  <a:pt x="1974535" y="0"/>
                </a:cubicBez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A5ADA2-BD9F-4756-9D7E-3E97AD678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40" y="4894262"/>
            <a:ext cx="10307952" cy="1325563"/>
          </a:xfrm>
        </p:spPr>
        <p:txBody>
          <a:bodyPr>
            <a:normAutofit/>
          </a:bodyPr>
          <a:lstStyle/>
          <a:p>
            <a:r>
              <a:rPr lang="en-US" dirty="0"/>
              <a:t>What would an optimal EOI system look like?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20C5C5-037A-47A6-9244-981A05D73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1288" y="701019"/>
            <a:ext cx="6484094" cy="3382247"/>
          </a:xfrm>
        </p:spPr>
        <p:txBody>
          <a:bodyPr anchor="ctr">
            <a:normAutofit/>
          </a:bodyPr>
          <a:lstStyle/>
          <a:p>
            <a:r>
              <a:rPr lang="en-US" sz="2000" dirty="0"/>
              <a:t>Multilateral taxpayer bill of rights: treat taxpayer as ‘data subject’ governed by widely-accepted fair information practices</a:t>
            </a:r>
          </a:p>
          <a:p>
            <a:r>
              <a:rPr lang="en-US" sz="2000" dirty="0"/>
              <a:t>Global financial registry: extend to government tax authorities only</a:t>
            </a:r>
          </a:p>
          <a:p>
            <a:r>
              <a:rPr lang="en-US" sz="2000" dirty="0"/>
              <a:t>Withholding tax in lieu of disclosure: acknowledges reality of non-cooperative states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5B5AFC7-2F07-4F7B-9151-E45D7548D8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72540" y="4450080"/>
            <a:ext cx="1234440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CB1340FC-C4E2-4CD5-9BCA-7A022E8B49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4348" y="999969"/>
            <a:ext cx="3444236" cy="3444236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5948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39CE48-49C6-4CE2-9387-EBEF338A3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9437" y="957695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accent1"/>
                </a:solidFill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274A10-DFE3-4099-AD7F-65852895E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66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 dirty="0"/>
              <a:t>Exchange of information (EOI) can improve risk-analysis for audit purposes</a:t>
            </a:r>
          </a:p>
          <a:p>
            <a:r>
              <a:rPr lang="en-US" sz="2400" dirty="0"/>
              <a:t>Tech and political push for automatic exchanges of big </a:t>
            </a:r>
            <a:r>
              <a:rPr lang="en-US" sz="2400"/>
              <a:t>tax data</a:t>
            </a:r>
          </a:p>
          <a:p>
            <a:r>
              <a:rPr lang="en-US" sz="2400"/>
              <a:t>Effective </a:t>
            </a:r>
            <a:r>
              <a:rPr lang="en-US" sz="2400" dirty="0"/>
              <a:t>EOI and worries about taxpayer privacy</a:t>
            </a:r>
          </a:p>
          <a:p>
            <a:r>
              <a:rPr lang="en-US" sz="2400" dirty="0"/>
              <a:t>Optimal regime?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48571" y="2209249"/>
            <a:ext cx="0" cy="2506648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0791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4312</TotalTime>
  <Words>364</Words>
  <Application>Microsoft Office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Sharing Tax Information in the 21rst Century: Cross-border Big Data Flows and Taxpayers as Data Subjects</vt:lpstr>
      <vt:lpstr>Overview of Talk</vt:lpstr>
      <vt:lpstr>Context: Why Exchange of Information (EOI)?</vt:lpstr>
      <vt:lpstr>Technology Trends</vt:lpstr>
      <vt:lpstr>Political Trends</vt:lpstr>
      <vt:lpstr>Problems with Existing Legal Framework</vt:lpstr>
      <vt:lpstr>What would an optimal EOI system look like?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Sharing Tax Information in the 21rst Century: Cross-border Big Data Flows and Taxpayers as Data Subjects</dc:title>
  <dc:creator>arthur cockfield</dc:creator>
  <cp:lastModifiedBy>Ashley S Bell</cp:lastModifiedBy>
  <cp:revision>8</cp:revision>
  <dcterms:created xsi:type="dcterms:W3CDTF">2019-02-01T16:17:07Z</dcterms:created>
  <dcterms:modified xsi:type="dcterms:W3CDTF">2019-02-07T19:26:04Z</dcterms:modified>
</cp:coreProperties>
</file>