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2EB14-1397-45FF-9097-4246DE246107}" type="datetimeFigureOut">
              <a:rPr lang="en-US" smtClean="0"/>
              <a:t>2/8/2019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188A-77C0-4629-87F8-9A47922AC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95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DC73B-7B7A-4DDC-9329-D4768E034010}" type="datetime1">
              <a:rPr lang="en-CA" smtClean="0"/>
              <a:t>2019-02-08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6706-318E-4670-86F7-01332586B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2021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3C987-AA62-4186-85E1-5A854C99BA5C}" type="datetime1">
              <a:rPr lang="en-CA" smtClean="0"/>
              <a:t>2019-02-08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6706-318E-4670-86F7-01332586B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4271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7796C-A6CC-4176-BE29-F0C8C7B8AB5C}" type="datetime1">
              <a:rPr lang="en-CA" smtClean="0"/>
              <a:t>2019-02-08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6706-318E-4670-86F7-01332586B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802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A85BD-37FE-453B-8B09-941582DBF5DE}" type="datetime1">
              <a:rPr lang="en-CA" smtClean="0"/>
              <a:t>2019-02-08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6706-318E-4670-86F7-01332586B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018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5FE3A-402D-47EF-9B8E-5051F638A8C4}" type="datetime1">
              <a:rPr lang="en-CA" smtClean="0"/>
              <a:t>2019-02-08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6706-318E-4670-86F7-01332586B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4945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D386B-8563-4C33-93BE-B303C573301E}" type="datetime1">
              <a:rPr lang="en-CA" smtClean="0"/>
              <a:t>2019-02-08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6706-318E-4670-86F7-01332586B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8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742F6-B366-4A0B-90E8-D52F9E167615}" type="datetime1">
              <a:rPr lang="en-CA" smtClean="0"/>
              <a:t>2019-02-08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6706-318E-4670-86F7-01332586B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7696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72C6-87AF-40E9-9302-6C91F8CEA917}" type="datetime1">
              <a:rPr lang="en-CA" smtClean="0"/>
              <a:t>2019-02-08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6706-318E-4670-86F7-01332586B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3727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EE290-6E17-4328-9628-99F4365043BB}" type="datetime1">
              <a:rPr lang="en-CA" smtClean="0"/>
              <a:t>2019-02-08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6706-318E-4670-86F7-01332586B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9354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9FCA7-3611-4DC9-82B9-CD909B6AA544}" type="datetime1">
              <a:rPr lang="en-CA" smtClean="0"/>
              <a:t>2019-02-08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6706-318E-4670-86F7-01332586B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32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9575F-A8B5-443D-A744-00D1ECD5AC2F}" type="datetime1">
              <a:rPr lang="en-CA" smtClean="0"/>
              <a:t>2019-02-08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6706-318E-4670-86F7-01332586B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9346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004F1-44EA-46DB-B50A-E43D164439FF}" type="datetime1">
              <a:rPr lang="en-CA" smtClean="0"/>
              <a:t>2019-02-08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96706-318E-4670-86F7-01332586B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346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Taxing Tips in an Electronic-Payments World</a:t>
            </a:r>
            <a:endParaRPr lang="en-CA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Alan Macnaughton, University of Waterloo</a:t>
            </a:r>
          </a:p>
          <a:p>
            <a:r>
              <a:rPr lang="en-US" sz="2800" dirty="0" smtClean="0"/>
              <a:t>Luke Tilbe Reed, PwC, Vancouver</a:t>
            </a:r>
            <a:endParaRPr lang="en-C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6706-318E-4670-86F7-01332586B5EF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02436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Preferred solution: report and withhold on electronic sales only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Cash is fading away</a:t>
            </a:r>
          </a:p>
          <a:p>
            <a:r>
              <a:rPr lang="en-CA" dirty="0" smtClean="0"/>
              <a:t>Leave requirement to self-report, but don’t try to impute the amount except for audits</a:t>
            </a:r>
          </a:p>
          <a:p>
            <a:r>
              <a:rPr lang="en-CA" dirty="0" smtClean="0"/>
              <a:t>Issues:</a:t>
            </a:r>
          </a:p>
          <a:p>
            <a:pPr>
              <a:buFontTx/>
              <a:buChar char="-"/>
            </a:pPr>
            <a:r>
              <a:rPr lang="en-CA" dirty="0" smtClean="0"/>
              <a:t>Would servers create their own payment systems?</a:t>
            </a:r>
          </a:p>
          <a:p>
            <a:pPr>
              <a:buFontTx/>
              <a:buChar char="-"/>
            </a:pPr>
            <a:r>
              <a:rPr lang="en-CA" dirty="0" smtClean="0"/>
              <a:t>Would customers tip in cash, but pay underlying sale electronically?</a:t>
            </a:r>
          </a:p>
          <a:p>
            <a:pPr>
              <a:buFontTx/>
              <a:buChar char="-"/>
            </a:pPr>
            <a:r>
              <a:rPr lang="en-CA" dirty="0" smtClean="0"/>
              <a:t>Inequity if some regions country still use cash a 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6706-318E-4670-86F7-01332586B5EF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492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Third-party reporting works</a:t>
            </a:r>
          </a:p>
          <a:p>
            <a:r>
              <a:rPr lang="en-CA" dirty="0" smtClean="0"/>
              <a:t>Issue might </a:t>
            </a:r>
            <a:r>
              <a:rPr lang="en-CA" dirty="0"/>
              <a:t>be political. Servers are understood to be </a:t>
            </a:r>
            <a:r>
              <a:rPr lang="en-CA" dirty="0" smtClean="0"/>
              <a:t>lower-income.</a:t>
            </a:r>
          </a:p>
          <a:p>
            <a:r>
              <a:rPr lang="en-CA" dirty="0" smtClean="0"/>
              <a:t>Would </a:t>
            </a:r>
            <a:r>
              <a:rPr lang="en-CA" dirty="0"/>
              <a:t>this only work as part of general underground-economy initiative</a:t>
            </a:r>
            <a:r>
              <a:rPr lang="en-CA" dirty="0" smtClean="0"/>
              <a:t>?</a:t>
            </a:r>
          </a:p>
          <a:p>
            <a:r>
              <a:rPr lang="en-CA" dirty="0" smtClean="0"/>
              <a:t>No precedent in the world</a:t>
            </a:r>
            <a:r>
              <a:rPr lang="en-CA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6706-318E-4670-86F7-01332586B5EF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0213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oor </a:t>
            </a:r>
            <a:r>
              <a:rPr lang="en-US" dirty="0" smtClean="0"/>
              <a:t>compliance by servers: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smtClean="0"/>
              <a:t>well-known</a:t>
            </a:r>
          </a:p>
          <a:p>
            <a:pPr marL="0" indent="0">
              <a:buNone/>
            </a:pPr>
            <a:r>
              <a:rPr lang="en-US" dirty="0" smtClean="0"/>
              <a:t>-detrimental to tax morale, i.e., compliance the tax system as a whole</a:t>
            </a:r>
            <a:endParaRPr lang="en-US" dirty="0" smtClean="0"/>
          </a:p>
          <a:p>
            <a:r>
              <a:rPr lang="en-US" dirty="0" smtClean="0"/>
              <a:t>CRA projects in various cities seem to have minimal effect</a:t>
            </a:r>
            <a:endParaRPr lang="en-US" dirty="0" smtClean="0"/>
          </a:p>
          <a:p>
            <a:r>
              <a:rPr lang="en-US" dirty="0" smtClean="0"/>
              <a:t>Time </a:t>
            </a:r>
            <a:r>
              <a:rPr lang="en-US" dirty="0" smtClean="0"/>
              <a:t>to try third-party reporting</a:t>
            </a:r>
            <a:r>
              <a:rPr lang="en-US" dirty="0" smtClean="0"/>
              <a:t>?</a:t>
            </a:r>
          </a:p>
          <a:p>
            <a:r>
              <a:rPr lang="en-CA" dirty="0" smtClean="0"/>
              <a:t>Recommendation: only act on payments which go through the restaurant’s accounting system (i.e., not for cash)</a:t>
            </a:r>
            <a:endParaRPr lang="en-US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6706-318E-4670-86F7-01332586B5E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675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Current Canadian Law (federal ITA)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Uncertain if current law requires withholding and T4 reporting</a:t>
            </a:r>
          </a:p>
          <a:p>
            <a:r>
              <a:rPr lang="en-CA" dirty="0" smtClean="0"/>
              <a:t>But CRA says only required for “controlled tips” and not for “direct tips”</a:t>
            </a:r>
          </a:p>
          <a:p>
            <a:r>
              <a:rPr lang="en-CA" dirty="0" smtClean="0"/>
              <a:t>Direct tips are those which do not involve the employer</a:t>
            </a:r>
          </a:p>
          <a:p>
            <a:r>
              <a:rPr lang="en-CA" dirty="0" smtClean="0"/>
              <a:t>Loosely enforced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6706-318E-4670-86F7-01332586B5EF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6299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Compliance with Current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Little data</a:t>
            </a:r>
          </a:p>
          <a:p>
            <a:r>
              <a:rPr lang="en-CA" dirty="0" smtClean="0"/>
              <a:t>CRA audit in St. Catharines, 2012</a:t>
            </a:r>
          </a:p>
          <a:p>
            <a:r>
              <a:rPr lang="en-CA" dirty="0" smtClean="0"/>
              <a:t>Tips are a large part of income: McAdams and von </a:t>
            </a:r>
            <a:r>
              <a:rPr lang="en-CA" dirty="0" err="1" smtClean="0"/>
              <a:t>Massow</a:t>
            </a:r>
            <a:r>
              <a:rPr lang="en-CA" dirty="0" smtClean="0"/>
              <a:t> interview restaurant managers in Ontario in about  2015</a:t>
            </a:r>
          </a:p>
          <a:p>
            <a:pPr marL="0" indent="0">
              <a:buNone/>
            </a:pPr>
            <a:r>
              <a:rPr lang="en-CA" dirty="0" smtClean="0"/>
              <a:t>- On average, restaurants pay minimum hourly wage for liquor servers (then $8.60) and servers earn extra $18 per hour in tips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6706-318E-4670-86F7-01332586B5EF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5877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Policy alternatives currently in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Education</a:t>
            </a:r>
          </a:p>
          <a:p>
            <a:r>
              <a:rPr lang="en-CA" dirty="0" smtClean="0"/>
              <a:t>8% of sales is minimum tip to be reported for Quebec provincial tax</a:t>
            </a:r>
          </a:p>
          <a:p>
            <a:r>
              <a:rPr lang="en-CA" dirty="0" smtClean="0"/>
              <a:t>8% rate is chosen deliberately to be on low side to avoid taxing more than is received by some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6706-318E-4670-86F7-01332586B5EF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8121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Regulatory solutions (impractical)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Mandate fixed tip</a:t>
            </a:r>
          </a:p>
          <a:p>
            <a:r>
              <a:rPr lang="en-CA" dirty="0" smtClean="0"/>
              <a:t>Ban tipping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6706-318E-4670-86F7-01332586B5EF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339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Withhold/report on electronic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Must flow through the employer’s accounting system, so easy to track</a:t>
            </a:r>
          </a:p>
          <a:p>
            <a:r>
              <a:rPr lang="en-CA" dirty="0" smtClean="0"/>
              <a:t>Can also track tip-outs to cooks etc.</a:t>
            </a:r>
          </a:p>
          <a:p>
            <a:r>
              <a:rPr lang="en-CA" dirty="0" smtClean="0"/>
              <a:t>Problem: what to do about cash tips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6706-318E-4670-86F7-01332586B5EF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64855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Impute cash tips by </a:t>
            </a:r>
            <a:r>
              <a:rPr lang="en-CA" dirty="0" err="1" smtClean="0"/>
              <a:t>McQuatters</a:t>
            </a:r>
            <a:r>
              <a:rPr lang="en-CA" dirty="0" smtClean="0"/>
              <a:t>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Take tip rate on electronic sales and apply that rate (or similar) to cash sales</a:t>
            </a:r>
          </a:p>
          <a:p>
            <a:r>
              <a:rPr lang="en-CA" dirty="0" smtClean="0"/>
              <a:t>Used in audits currently and upheld by courts</a:t>
            </a:r>
          </a:p>
          <a:p>
            <a:r>
              <a:rPr lang="en-CA" dirty="0" smtClean="0"/>
              <a:t>But could it be applied legislatively to all cash tips?</a:t>
            </a:r>
          </a:p>
          <a:p>
            <a:pPr>
              <a:buFontTx/>
              <a:buChar char="-"/>
            </a:pPr>
            <a:r>
              <a:rPr lang="en-CA" dirty="0" smtClean="0"/>
              <a:t>Problem of under-estimate or, worse yet, over-estimate</a:t>
            </a:r>
          </a:p>
          <a:p>
            <a:pPr>
              <a:buFontTx/>
              <a:buChar char="-"/>
            </a:pPr>
            <a:r>
              <a:rPr lang="en-CA" dirty="0" err="1" smtClean="0"/>
              <a:t>Macnaughton</a:t>
            </a:r>
            <a:r>
              <a:rPr lang="en-CA" dirty="0" smtClean="0"/>
              <a:t> and </a:t>
            </a:r>
            <a:r>
              <a:rPr lang="en-CA" dirty="0" err="1" smtClean="0"/>
              <a:t>Veall</a:t>
            </a:r>
            <a:r>
              <a:rPr lang="en-CA" dirty="0" smtClean="0"/>
              <a:t> (2001): if cash tips are a high proportion of all tips, a single electronic tip can be taxed at a rate higher than 100%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6706-318E-4670-86F7-01332586B5EF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243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Trends in payment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Bank of Canada survey of consumers for 2017:</a:t>
            </a:r>
          </a:p>
          <a:p>
            <a:pPr>
              <a:buFontTx/>
              <a:buChar char="-"/>
            </a:pPr>
            <a:r>
              <a:rPr lang="en-CA" dirty="0" smtClean="0"/>
              <a:t>Cash is 15% of value of payments</a:t>
            </a:r>
          </a:p>
          <a:p>
            <a:r>
              <a:rPr lang="en-CA" dirty="0" smtClean="0"/>
              <a:t>Payments Canada (including B2B): cash is 1.2%  of value of payments</a:t>
            </a:r>
          </a:p>
          <a:p>
            <a:r>
              <a:rPr lang="en-CA" dirty="0" smtClean="0"/>
              <a:t>Movement away from cash, in dollar amount, has been 5% per year, but now down to 2% per year</a:t>
            </a:r>
          </a:p>
          <a:p>
            <a:r>
              <a:rPr lang="en-CA" dirty="0" smtClean="0"/>
              <a:t>Some variation by region, age of customer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96706-318E-4670-86F7-01332586B5EF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2389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520</Words>
  <Application>Microsoft Office PowerPoint</Application>
  <PresentationFormat>Widescreen</PresentationFormat>
  <Paragraphs>66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Taxing Tips in an Electronic-Payments World</vt:lpstr>
      <vt:lpstr>Introduction</vt:lpstr>
      <vt:lpstr>Current Canadian Law (federal ITA)</vt:lpstr>
      <vt:lpstr>Compliance with Current Law</vt:lpstr>
      <vt:lpstr>Policy alternatives currently in use</vt:lpstr>
      <vt:lpstr>Regulatory solutions (impractical)</vt:lpstr>
      <vt:lpstr>Withhold/report on electronic tips</vt:lpstr>
      <vt:lpstr>Impute cash tips by McQuatters formula</vt:lpstr>
      <vt:lpstr>Trends in payment methods</vt:lpstr>
      <vt:lpstr>Preferred solution: report and withhold on electronic sales only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Taxing Tips in an Electronic-Payments World</dc:title>
  <dc:creator>Windows User</dc:creator>
  <cp:lastModifiedBy>Library Guest1</cp:lastModifiedBy>
  <cp:revision>9</cp:revision>
  <dcterms:created xsi:type="dcterms:W3CDTF">2019-02-07T19:03:28Z</dcterms:created>
  <dcterms:modified xsi:type="dcterms:W3CDTF">2019-02-08T21:15:07Z</dcterms:modified>
</cp:coreProperties>
</file>